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58" r:id="rId3"/>
    <p:sldId id="259" r:id="rId4"/>
    <p:sldId id="261" r:id="rId5"/>
    <p:sldId id="267" r:id="rId6"/>
    <p:sldId id="260" r:id="rId7"/>
    <p:sldId id="263" r:id="rId8"/>
    <p:sldId id="262" r:id="rId9"/>
    <p:sldId id="264" r:id="rId10"/>
    <p:sldId id="265" r:id="rId11"/>
    <p:sldId id="270" r:id="rId12"/>
    <p:sldId id="266" r:id="rId13"/>
    <p:sldId id="268" r:id="rId14"/>
    <p:sldId id="269" r:id="rId15"/>
    <p:sldId id="271" r:id="rId16"/>
    <p:sldId id="272" r:id="rId17"/>
    <p:sldId id="273" r:id="rId18"/>
    <p:sldId id="274" r:id="rId19"/>
    <p:sldId id="516" r:id="rId20"/>
    <p:sldId id="517" r:id="rId21"/>
    <p:sldId id="483" r:id="rId22"/>
    <p:sldId id="403" r:id="rId23"/>
    <p:sldId id="500" r:id="rId24"/>
    <p:sldId id="491" r:id="rId25"/>
    <p:sldId id="492" r:id="rId26"/>
    <p:sldId id="493" r:id="rId27"/>
    <p:sldId id="494" r:id="rId28"/>
    <p:sldId id="495" r:id="rId29"/>
    <p:sldId id="496" r:id="rId30"/>
    <p:sldId id="497" r:id="rId31"/>
    <p:sldId id="498" r:id="rId32"/>
    <p:sldId id="501" r:id="rId33"/>
    <p:sldId id="503" r:id="rId34"/>
    <p:sldId id="518" r:id="rId35"/>
    <p:sldId id="504" r:id="rId36"/>
    <p:sldId id="505" r:id="rId37"/>
    <p:sldId id="521" r:id="rId38"/>
    <p:sldId id="522" r:id="rId39"/>
    <p:sldId id="507" r:id="rId40"/>
    <p:sldId id="508" r:id="rId41"/>
    <p:sldId id="523" r:id="rId42"/>
    <p:sldId id="520" r:id="rId43"/>
    <p:sldId id="509" r:id="rId44"/>
    <p:sldId id="510" r:id="rId45"/>
    <p:sldId id="511" r:id="rId46"/>
    <p:sldId id="486" r:id="rId47"/>
    <p:sldId id="512" r:id="rId48"/>
    <p:sldId id="513"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4674" autoAdjust="0"/>
  </p:normalViewPr>
  <p:slideViewPr>
    <p:cSldViewPr>
      <p:cViewPr varScale="1">
        <p:scale>
          <a:sx n="124" d="100"/>
          <a:sy n="124" d="100"/>
        </p:scale>
        <p:origin x="147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022FFF-4CF8-4B32-AED7-8F7307CE4BA2}" type="datetimeFigureOut">
              <a:rPr lang="en-US" smtClean="0"/>
              <a:t>10/15/2020</a:t>
            </a:fld>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10/15/2020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
        <p:nvSpPr>
          <p:cNvPr id="5" name="Footer Placeholder 4"/>
          <p:cNvSpPr>
            <a:spLocks noGrp="1"/>
          </p:cNvSpPr>
          <p:nvPr>
            <p:ph type="ftr" sz="quarter" idx="11"/>
          </p:nvPr>
        </p:nvSpPr>
        <p:spPr>
          <a:xfrm>
            <a:off x="0" y="8829967"/>
            <a:ext cx="3037840" cy="464820"/>
          </a:xfrm>
          <a:prstGeom prst="rect">
            <a:avLst/>
          </a:prstGeom>
        </p:spPr>
        <p:txBody>
          <a:bodyPr lIns="93177" tIns="46589" rIns="93177" bIns="46589"/>
          <a:lstStyle/>
          <a:p>
            <a:pPr>
              <a:defRPr/>
            </a:pPr>
            <a:r>
              <a:rPr lang="en-US"/>
              <a:t>Internal Use Only</a:t>
            </a:r>
          </a:p>
        </p:txBody>
      </p:sp>
    </p:spTree>
    <p:extLst>
      <p:ext uri="{BB962C8B-B14F-4D97-AF65-F5344CB8AC3E}">
        <p14:creationId xmlns:p14="http://schemas.microsoft.com/office/powerpoint/2010/main" val="2196620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10/15/2020</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pic>
        <p:nvPicPr>
          <p:cNvPr id="5" name="Picture 4">
            <a:extLst>
              <a:ext uri="{FF2B5EF4-FFF2-40B4-BE49-F238E27FC236}">
                <a16:creationId xmlns:a16="http://schemas.microsoft.com/office/drawing/2014/main" id="{64908CD4-F3DF-BF47-BEAA-A7197A4AAF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828"/>
            <a:ext cx="9144000" cy="3200400"/>
          </a:xfrm>
          <a:prstGeom prst="rect">
            <a:avLst/>
          </a:prstGeom>
        </p:spPr>
      </p:pic>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10/15/2020</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10/15/2020</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sz="2400" b="1">
                <a:solidFill>
                  <a:schemeClr val="accent3"/>
                </a:solidFill>
              </a:defRPr>
            </a:lvl1pPr>
            <a:lvl2pPr marL="342900" indent="-171450">
              <a:spcBef>
                <a:spcPts val="600"/>
              </a:spcBef>
              <a:defRPr sz="2400">
                <a:solidFill>
                  <a:schemeClr val="accent3"/>
                </a:solidFill>
              </a:defRPr>
            </a:lvl2pPr>
            <a:lvl3pPr marL="628650" indent="-171450">
              <a:defRPr sz="2000">
                <a:solidFill>
                  <a:schemeClr val="accent3"/>
                </a:solidFill>
              </a:defRPr>
            </a:lvl3pPr>
            <a:lvl4pPr marL="857250" indent="-114300">
              <a:defRPr sz="1800">
                <a:solidFill>
                  <a:schemeClr val="accent3"/>
                </a:solidFill>
              </a:defRPr>
            </a:lvl4pPr>
            <a:lvl5pPr marL="1028700" indent="-114300">
              <a:defRPr sz="16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10/15/2020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sz="2400" b="0">
                <a:solidFill>
                  <a:schemeClr val="accent3"/>
                </a:solidFill>
              </a:defRPr>
            </a:lvl1pPr>
            <a:lvl2pPr>
              <a:spcBef>
                <a:spcPts val="600"/>
              </a:spcBef>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10/15/2020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10/15/2020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10/15/2020</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10/15/2020</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10/15/2020</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10/15/2020</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a:t>Criticality Safety Evaluations (CSEs)</a:t>
            </a:r>
          </a:p>
        </p:txBody>
      </p:sp>
      <p:sp>
        <p:nvSpPr>
          <p:cNvPr id="10" name="Text Placeholder 9"/>
          <p:cNvSpPr>
            <a:spLocks noGrp="1"/>
          </p:cNvSpPr>
          <p:nvPr>
            <p:ph type="body" sz="quarter" idx="14"/>
          </p:nvPr>
        </p:nvSpPr>
        <p:spPr>
          <a:xfrm>
            <a:off x="7010401" y="4539442"/>
            <a:ext cx="2057400" cy="304800"/>
          </a:xfrm>
        </p:spPr>
        <p:txBody>
          <a:bodyPr rtlCol="0"/>
          <a:lstStyle/>
          <a:p>
            <a:pPr fontAlgn="auto">
              <a:spcAft>
                <a:spcPts val="0"/>
              </a:spcAft>
              <a:defRPr/>
            </a:pPr>
            <a:r>
              <a:rPr lang="en-US" dirty="0" smtClean="0"/>
              <a:t>Jason M. Crye, PhD</a:t>
            </a:r>
            <a:endParaRPr lang="en-US" dirty="0"/>
          </a:p>
        </p:txBody>
      </p:sp>
      <p:sp>
        <p:nvSpPr>
          <p:cNvPr id="11" name="Text Placeholder 10"/>
          <p:cNvSpPr>
            <a:spLocks noGrp="1"/>
          </p:cNvSpPr>
          <p:nvPr>
            <p:ph type="body" sz="quarter" idx="15"/>
          </p:nvPr>
        </p:nvSpPr>
        <p:spPr>
          <a:xfrm>
            <a:off x="7010401" y="4920442"/>
            <a:ext cx="2057400" cy="807720"/>
          </a:xfrm>
        </p:spPr>
        <p:txBody>
          <a:bodyPr rtlCol="0"/>
          <a:lstStyle/>
          <a:p>
            <a:pPr fontAlgn="auto">
              <a:spcAft>
                <a:spcPts val="0"/>
              </a:spcAft>
              <a:defRPr/>
            </a:pPr>
            <a:r>
              <a:rPr lang="en-US" dirty="0" smtClean="0"/>
              <a:t>NCS </a:t>
            </a:r>
            <a:r>
              <a:rPr lang="en-US" dirty="0"/>
              <a:t>Engineer</a:t>
            </a:r>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a:p>
        </p:txBody>
      </p:sp>
      <p:sp>
        <p:nvSpPr>
          <p:cNvPr id="7" name="Text Placeholder 9"/>
          <p:cNvSpPr>
            <a:spLocks noGrp="1"/>
          </p:cNvSpPr>
          <p:nvPr>
            <p:ph type="body" sz="quarter" idx="14"/>
          </p:nvPr>
        </p:nvSpPr>
        <p:spPr>
          <a:xfrm>
            <a:off x="4724401" y="4539442"/>
            <a:ext cx="1828800" cy="304800"/>
          </a:xfrm>
        </p:spPr>
        <p:txBody>
          <a:bodyPr rtlCol="0"/>
          <a:lstStyle/>
          <a:p>
            <a:pPr fontAlgn="auto">
              <a:spcAft>
                <a:spcPts val="0"/>
              </a:spcAft>
              <a:defRPr/>
            </a:pPr>
            <a:r>
              <a:rPr lang="en-US" dirty="0"/>
              <a:t>Chris Haught</a:t>
            </a:r>
          </a:p>
        </p:txBody>
      </p:sp>
      <p:sp>
        <p:nvSpPr>
          <p:cNvPr id="8" name="Text Placeholder 10"/>
          <p:cNvSpPr>
            <a:spLocks noGrp="1"/>
          </p:cNvSpPr>
          <p:nvPr>
            <p:ph type="body" sz="quarter" idx="15"/>
          </p:nvPr>
        </p:nvSpPr>
        <p:spPr>
          <a:xfrm>
            <a:off x="4724401" y="4920442"/>
            <a:ext cx="1828800" cy="807720"/>
          </a:xfrm>
        </p:spPr>
        <p:txBody>
          <a:bodyPr rtlCol="0"/>
          <a:lstStyle/>
          <a:p>
            <a:pPr fontAlgn="auto">
              <a:spcAft>
                <a:spcPts val="0"/>
              </a:spcAft>
              <a:defRPr/>
            </a:pPr>
            <a:r>
              <a:rPr lang="en-US" dirty="0"/>
              <a:t>Chief NCS Engineer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D99503-FC16-4300-B24B-1C2EA4359439}" type="slidenum">
              <a:rPr lang="en-US" altLang="en-US" sz="1400" smtClean="0"/>
              <a:pPr>
                <a:spcBef>
                  <a:spcPct val="0"/>
                </a:spcBef>
                <a:buFontTx/>
                <a:buNone/>
              </a:pPr>
              <a:t>10</a:t>
            </a:fld>
            <a:endParaRPr lang="en-US" altLang="en-US" sz="1400"/>
          </a:p>
        </p:txBody>
      </p:sp>
      <p:sp>
        <p:nvSpPr>
          <p:cNvPr id="13315" name="Rectangle 2"/>
          <p:cNvSpPr>
            <a:spLocks noChangeArrowheads="1"/>
          </p:cNvSpPr>
          <p:nvPr/>
        </p:nvSpPr>
        <p:spPr bwMode="auto">
          <a:xfrm>
            <a:off x="838200" y="828675"/>
            <a:ext cx="75438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solidFill>
                  <a:schemeClr val="accent1"/>
                </a:solidFill>
              </a:rPr>
              <a:t>ANOTHER BASIC SAFETY CRITERION From ANSI/ANS-8.1, §4.2.2 Double-contingency Principle (DCP)</a:t>
            </a:r>
          </a:p>
          <a:p>
            <a:pPr eaLnBrk="1" hangingPunct="1">
              <a:spcBef>
                <a:spcPct val="0"/>
              </a:spcBef>
              <a:buFontTx/>
              <a:buNone/>
            </a:pPr>
            <a:r>
              <a:rPr lang="en-US" altLang="en-US" sz="2600" b="1" dirty="0"/>
              <a:t> </a:t>
            </a:r>
          </a:p>
          <a:p>
            <a:pPr eaLnBrk="1" hangingPunct="1">
              <a:spcBef>
                <a:spcPct val="0"/>
              </a:spcBef>
              <a:buFontTx/>
              <a:buNone/>
            </a:pPr>
            <a:endParaRPr lang="en-US" altLang="en-US" sz="2600" b="1" dirty="0"/>
          </a:p>
          <a:p>
            <a:pPr eaLnBrk="1" hangingPunct="1">
              <a:spcBef>
                <a:spcPct val="0"/>
              </a:spcBef>
              <a:buFontTx/>
              <a:buNone/>
            </a:pPr>
            <a:r>
              <a:rPr lang="en-US" altLang="en-US" sz="2600" b="1" dirty="0"/>
              <a:t>Process designs </a:t>
            </a:r>
            <a:r>
              <a:rPr lang="en-US" altLang="en-US" sz="2600" b="1" u="sng" dirty="0"/>
              <a:t>should</a:t>
            </a:r>
            <a:r>
              <a:rPr lang="en-US" altLang="en-US" sz="2600" b="1" dirty="0"/>
              <a:t> incorporate sufficient </a:t>
            </a:r>
          </a:p>
          <a:p>
            <a:pPr eaLnBrk="1" hangingPunct="1">
              <a:spcBef>
                <a:spcPct val="0"/>
              </a:spcBef>
              <a:buFontTx/>
              <a:buNone/>
            </a:pPr>
            <a:r>
              <a:rPr lang="en-US" altLang="en-US" sz="2600" b="1" dirty="0"/>
              <a:t>factors of safety to require at least two</a:t>
            </a:r>
            <a:r>
              <a:rPr lang="en-US" altLang="en-US" sz="2600" b="1" u="sng" dirty="0"/>
              <a:t> unlikely</a:t>
            </a:r>
            <a:r>
              <a:rPr lang="en-US" altLang="en-US" sz="2600" b="1" dirty="0"/>
              <a:t>, independent, and concurrent changes in process conditions before a criticality accident is possible.</a:t>
            </a:r>
          </a:p>
          <a:p>
            <a:pPr eaLnBrk="1" hangingPunct="1">
              <a:spcBef>
                <a:spcPct val="0"/>
              </a:spcBef>
              <a:buFontTx/>
              <a:buNone/>
            </a:pPr>
            <a:endParaRPr lang="en-US" altLang="en-US" sz="2600" b="1" dirty="0"/>
          </a:p>
          <a:p>
            <a:pPr eaLnBrk="1" hangingPunct="1">
              <a:spcBef>
                <a:spcPct val="0"/>
              </a:spcBef>
              <a:buFontTx/>
              <a:buNone/>
            </a:pPr>
            <a:endParaRPr lang="en-US" altLang="en-US" sz="2600" b="1" dirty="0"/>
          </a:p>
        </p:txBody>
      </p:sp>
    </p:spTree>
    <p:extLst>
      <p:ext uri="{BB962C8B-B14F-4D97-AF65-F5344CB8AC3E}">
        <p14:creationId xmlns:p14="http://schemas.microsoft.com/office/powerpoint/2010/main" val="402774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Double Contingency Principle (DCP)</a:t>
            </a:r>
          </a:p>
        </p:txBody>
      </p:sp>
      <p:sp>
        <p:nvSpPr>
          <p:cNvPr id="4" name="Content Placeholder 3"/>
          <p:cNvSpPr>
            <a:spLocks noGrp="1"/>
          </p:cNvSpPr>
          <p:nvPr>
            <p:ph idx="1"/>
          </p:nvPr>
        </p:nvSpPr>
        <p:spPr/>
        <p:txBody>
          <a:bodyPr/>
          <a:lstStyle/>
          <a:p>
            <a:r>
              <a:rPr lang="en-US" dirty="0"/>
              <a:t>DCP does not limit changes in process conditions to only those that are considered credible</a:t>
            </a:r>
          </a:p>
          <a:p>
            <a:r>
              <a:rPr lang="en-US" dirty="0"/>
              <a:t>DCP does establish a lower limit on expected frequency of such changes: unlikely</a:t>
            </a:r>
          </a:p>
          <a:p>
            <a:pPr lvl="1"/>
            <a:r>
              <a:rPr lang="en-US" dirty="0"/>
              <a:t>Typically considered once in 100 years (10</a:t>
            </a:r>
            <a:r>
              <a:rPr lang="en-US" baseline="30000" dirty="0"/>
              <a:t>-2</a:t>
            </a:r>
            <a:r>
              <a:rPr lang="en-US" dirty="0"/>
              <a:t> probability) or once in the lifetime of a facility</a:t>
            </a:r>
          </a:p>
          <a:p>
            <a:pPr lvl="1"/>
            <a:r>
              <a:rPr lang="en-US" dirty="0"/>
              <a:t>What about changes in process conditions expected to occur more frequently?</a:t>
            </a:r>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11</a:t>
            </a:fld>
            <a:endParaRPr lang="en-US" dirty="0"/>
          </a:p>
        </p:txBody>
      </p:sp>
    </p:spTree>
    <p:extLst>
      <p:ext uri="{BB962C8B-B14F-4D97-AF65-F5344CB8AC3E}">
        <p14:creationId xmlns:p14="http://schemas.microsoft.com/office/powerpoint/2010/main" val="161799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Double Contingency Principle</a:t>
            </a:r>
          </a:p>
        </p:txBody>
      </p:sp>
      <p:sp>
        <p:nvSpPr>
          <p:cNvPr id="4" name="Content Placeholder 3"/>
          <p:cNvSpPr>
            <a:spLocks noGrp="1"/>
          </p:cNvSpPr>
          <p:nvPr>
            <p:ph idx="1"/>
          </p:nvPr>
        </p:nvSpPr>
        <p:spPr/>
        <p:txBody>
          <a:bodyPr/>
          <a:lstStyle/>
          <a:p>
            <a:pPr marL="342900" indent="-342900">
              <a:spcBef>
                <a:spcPts val="1800"/>
              </a:spcBef>
              <a:buFont typeface="Arial" panose="020B0604020202020204" pitchFamily="34" charset="0"/>
              <a:buChar char="•"/>
            </a:pPr>
            <a:r>
              <a:rPr lang="en-US" altLang="en-US" dirty="0"/>
              <a:t>More on “Double”</a:t>
            </a:r>
          </a:p>
          <a:p>
            <a:pPr marL="628650" lvl="2">
              <a:defRPr/>
            </a:pPr>
            <a:r>
              <a:rPr lang="en-US" altLang="en-US" sz="2000" dirty="0"/>
              <a:t>Not two contingencies!  There will most likely be numerous upsets to consider.</a:t>
            </a:r>
          </a:p>
          <a:p>
            <a:pPr marL="628650" lvl="2">
              <a:defRPr/>
            </a:pPr>
            <a:r>
              <a:rPr lang="en-US" altLang="en-US" sz="2000" dirty="0"/>
              <a:t>Not two controls!  Maybe only a few NCS controls are needed.  Maybe scores of controls are needed.  This is determined by the analysis, not the Double Contingency Principle.</a:t>
            </a:r>
          </a:p>
          <a:p>
            <a:pPr marL="628650" lvl="2">
              <a:defRPr/>
            </a:pPr>
            <a:r>
              <a:rPr lang="en-US" altLang="en-US" sz="2000" dirty="0"/>
              <a:t>Two layers of defense?  Maybe two, maybe more.  Again, determined by the analysis.</a:t>
            </a:r>
          </a:p>
          <a:p>
            <a:r>
              <a:rPr lang="en-US" altLang="en-US" dirty="0"/>
              <a:t>So, how many controls are needed?</a:t>
            </a:r>
          </a:p>
          <a:p>
            <a:pPr lvl="1"/>
            <a:r>
              <a:rPr lang="en-US" altLang="en-US" dirty="0"/>
              <a:t>“…sufficient factors of safety…”</a:t>
            </a:r>
          </a:p>
          <a:p>
            <a:endParaRPr lang="en-US" dirty="0"/>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12</a:t>
            </a:fld>
            <a:endParaRPr lang="en-US" dirty="0"/>
          </a:p>
        </p:txBody>
      </p:sp>
    </p:spTree>
    <p:extLst>
      <p:ext uri="{BB962C8B-B14F-4D97-AF65-F5344CB8AC3E}">
        <p14:creationId xmlns:p14="http://schemas.microsoft.com/office/powerpoint/2010/main" val="261239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Contingency Principle</a:t>
            </a:r>
          </a:p>
        </p:txBody>
      </p:sp>
      <p:sp>
        <p:nvSpPr>
          <p:cNvPr id="3" name="Content Placeholder 2"/>
          <p:cNvSpPr>
            <a:spLocks noGrp="1"/>
          </p:cNvSpPr>
          <p:nvPr>
            <p:ph idx="1"/>
          </p:nvPr>
        </p:nvSpPr>
        <p:spPr/>
        <p:txBody>
          <a:bodyPr/>
          <a:lstStyle/>
          <a:p>
            <a:r>
              <a:rPr lang="en-US" dirty="0"/>
              <a:t>Historically, regulatory agencies have required that “double contingency” be implemented as a requirement, without full understanding by regulation authors of:</a:t>
            </a:r>
          </a:p>
          <a:p>
            <a:pPr lvl="1"/>
            <a:r>
              <a:rPr lang="en-US" dirty="0"/>
              <a:t>the original intent, or </a:t>
            </a:r>
          </a:p>
          <a:p>
            <a:pPr lvl="1"/>
            <a:r>
              <a:rPr lang="en-US" dirty="0"/>
              <a:t>the difficulty in truly meeting double contingency for many categories of fissile operations.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13</a:t>
            </a:fld>
            <a:endParaRPr lang="en-US" dirty="0"/>
          </a:p>
        </p:txBody>
      </p:sp>
    </p:spTree>
    <p:extLst>
      <p:ext uri="{BB962C8B-B14F-4D97-AF65-F5344CB8AC3E}">
        <p14:creationId xmlns:p14="http://schemas.microsoft.com/office/powerpoint/2010/main" val="227162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Contingency Principle</a:t>
            </a:r>
          </a:p>
        </p:txBody>
      </p:sp>
      <p:sp>
        <p:nvSpPr>
          <p:cNvPr id="3" name="Content Placeholder 2"/>
          <p:cNvSpPr>
            <a:spLocks noGrp="1"/>
          </p:cNvSpPr>
          <p:nvPr>
            <p:ph idx="1"/>
          </p:nvPr>
        </p:nvSpPr>
        <p:spPr/>
        <p:txBody>
          <a:bodyPr/>
          <a:lstStyle/>
          <a:p>
            <a:r>
              <a:rPr lang="en-US" altLang="en-US" dirty="0"/>
              <a:t>Why isn’t the Double Contingency Principle a requirement?</a:t>
            </a:r>
          </a:p>
          <a:p>
            <a:pPr lvl="1"/>
            <a:r>
              <a:rPr lang="en-US" altLang="en-US" dirty="0"/>
              <a:t>There are situations where consequence mitigation minimizes the need for defense in depth (e.g. shielded facilities or underground tanks)</a:t>
            </a:r>
          </a:p>
          <a:p>
            <a:pPr lvl="1"/>
            <a:r>
              <a:rPr lang="en-US" altLang="en-US" dirty="0"/>
              <a:t>Single barriers that are sufficiently robust (e.g. LEU UF</a:t>
            </a:r>
            <a:r>
              <a:rPr lang="en-US" altLang="en-US" baseline="-25000" dirty="0"/>
              <a:t>6</a:t>
            </a:r>
            <a:r>
              <a:rPr lang="en-US" altLang="en-US" dirty="0"/>
              <a:t> cylinders)</a:t>
            </a:r>
          </a:p>
          <a:p>
            <a:pPr lvl="1"/>
            <a:r>
              <a:rPr lang="en-US" altLang="en-US" dirty="0"/>
              <a:t>Credibility of a single change in process conditions (mass of a single HEU item)</a:t>
            </a:r>
          </a:p>
          <a:p>
            <a:pPr lvl="1"/>
            <a:r>
              <a:rPr lang="en-US" altLang="en-US" dirty="0"/>
              <a:t>It is difficult if not impossible to verify (subjective rule)</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14</a:t>
            </a:fld>
            <a:endParaRPr lang="en-US" dirty="0"/>
          </a:p>
        </p:txBody>
      </p:sp>
    </p:spTree>
    <p:extLst>
      <p:ext uri="{BB962C8B-B14F-4D97-AF65-F5344CB8AC3E}">
        <p14:creationId xmlns:p14="http://schemas.microsoft.com/office/powerpoint/2010/main" val="147486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457200" y="76200"/>
            <a:ext cx="8229600" cy="715963"/>
          </a:xfrm>
        </p:spPr>
        <p:txBody>
          <a:bodyPr/>
          <a:lstStyle/>
          <a:p>
            <a:r>
              <a:rPr lang="en-US" altLang="en-US" dirty="0"/>
              <a:t>DCP Historical Perspective</a:t>
            </a:r>
          </a:p>
        </p:txBody>
      </p:sp>
      <p:sp>
        <p:nvSpPr>
          <p:cNvPr id="18435" name="Content Placeholder 3"/>
          <p:cNvSpPr>
            <a:spLocks noGrp="1" noChangeArrowheads="1"/>
          </p:cNvSpPr>
          <p:nvPr>
            <p:ph idx="1"/>
          </p:nvPr>
        </p:nvSpPr>
        <p:spPr>
          <a:xfrm>
            <a:off x="457200" y="1265237"/>
            <a:ext cx="8229600" cy="4525963"/>
          </a:xfrm>
        </p:spPr>
        <p:txBody>
          <a:bodyPr/>
          <a:lstStyle/>
          <a:p>
            <a:r>
              <a:rPr lang="en-US" altLang="en-US" dirty="0"/>
              <a:t>LA-2063, 1956</a:t>
            </a:r>
          </a:p>
          <a:p>
            <a:endParaRPr lang="en-US" altLang="en-US" dirty="0"/>
          </a:p>
          <a:p>
            <a:endParaRPr lang="en-US" altLang="en-US" dirty="0"/>
          </a:p>
          <a:p>
            <a:endParaRPr lang="en-US" altLang="en-US" dirty="0"/>
          </a:p>
          <a:p>
            <a:r>
              <a:rPr lang="en-US" altLang="en-US" dirty="0"/>
              <a:t>LA-3366, 1964</a:t>
            </a:r>
          </a:p>
        </p:txBody>
      </p:sp>
      <p:sp>
        <p:nvSpPr>
          <p:cNvPr id="184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2AB5FB-6F52-495A-9231-340606068A0B}" type="slidenum">
              <a:rPr lang="en-US" altLang="en-US" sz="1400" smtClean="0"/>
              <a:pPr>
                <a:spcBef>
                  <a:spcPct val="0"/>
                </a:spcBef>
                <a:buFontTx/>
                <a:buNone/>
              </a:pPr>
              <a:t>15</a:t>
            </a:fld>
            <a:endParaRPr lang="en-US" altLang="en-US" sz="1400"/>
          </a:p>
        </p:txBody>
      </p:sp>
      <p:grpSp>
        <p:nvGrpSpPr>
          <p:cNvPr id="18437" name="Group 9"/>
          <p:cNvGrpSpPr>
            <a:grpSpLocks noChangeAspect="1"/>
          </p:cNvGrpSpPr>
          <p:nvPr/>
        </p:nvGrpSpPr>
        <p:grpSpPr bwMode="auto">
          <a:xfrm>
            <a:off x="428625" y="4187825"/>
            <a:ext cx="8507413" cy="2365375"/>
            <a:chOff x="270" y="2638"/>
            <a:chExt cx="5359" cy="1490"/>
          </a:xfrm>
        </p:grpSpPr>
        <p:sp>
          <p:nvSpPr>
            <p:cNvPr id="18475" name="AutoShape 8"/>
            <p:cNvSpPr>
              <a:spLocks noChangeAspect="1" noChangeArrowheads="1" noTextEdit="1"/>
            </p:cNvSpPr>
            <p:nvPr/>
          </p:nvSpPr>
          <p:spPr bwMode="auto">
            <a:xfrm>
              <a:off x="270" y="2640"/>
              <a:ext cx="5231"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76" name="Rectangle 10"/>
            <p:cNvSpPr>
              <a:spLocks noChangeArrowheads="1"/>
            </p:cNvSpPr>
            <p:nvPr/>
          </p:nvSpPr>
          <p:spPr bwMode="auto">
            <a:xfrm>
              <a:off x="270" y="2638"/>
              <a:ext cx="1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t>
              </a:r>
              <a:endParaRPr lang="en-US" altLang="en-US" sz="1800"/>
            </a:p>
          </p:txBody>
        </p:sp>
        <p:sp>
          <p:nvSpPr>
            <p:cNvPr id="18477" name="Rectangle 11"/>
            <p:cNvSpPr>
              <a:spLocks noChangeArrowheads="1"/>
            </p:cNvSpPr>
            <p:nvPr/>
          </p:nvSpPr>
          <p:spPr bwMode="auto">
            <a:xfrm>
              <a:off x="356" y="2638"/>
              <a:ext cx="20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is generally accepted as a guide to the</a:t>
              </a:r>
              <a:endParaRPr lang="en-US" altLang="en-US" sz="1800"/>
            </a:p>
          </p:txBody>
        </p:sp>
        <p:sp>
          <p:nvSpPr>
            <p:cNvPr id="18478" name="Rectangle 12"/>
            <p:cNvSpPr>
              <a:spLocks noChangeArrowheads="1"/>
            </p:cNvSpPr>
            <p:nvPr/>
          </p:nvSpPr>
          <p:spPr bwMode="auto">
            <a:xfrm>
              <a:off x="2254" y="2638"/>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79" name="Rectangle 13"/>
            <p:cNvSpPr>
              <a:spLocks noChangeArrowheads="1"/>
            </p:cNvSpPr>
            <p:nvPr/>
          </p:nvSpPr>
          <p:spPr bwMode="auto">
            <a:xfrm>
              <a:off x="2283" y="2638"/>
              <a:ext cx="25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proper degree of protection against operational</a:t>
              </a:r>
              <a:endParaRPr lang="en-US" altLang="en-US" sz="1800"/>
            </a:p>
          </p:txBody>
        </p:sp>
        <p:sp>
          <p:nvSpPr>
            <p:cNvPr id="18480" name="Rectangle 14"/>
            <p:cNvSpPr>
              <a:spLocks noChangeArrowheads="1"/>
            </p:cNvSpPr>
            <p:nvPr/>
          </p:nvSpPr>
          <p:spPr bwMode="auto">
            <a:xfrm>
              <a:off x="4673" y="2638"/>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81" name="Rectangle 15"/>
            <p:cNvSpPr>
              <a:spLocks noChangeArrowheads="1"/>
            </p:cNvSpPr>
            <p:nvPr/>
          </p:nvSpPr>
          <p:spPr bwMode="auto">
            <a:xfrm>
              <a:off x="4701" y="2638"/>
              <a:ext cx="8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abnormalities </a:t>
              </a:r>
              <a:endParaRPr lang="en-US" altLang="en-US" sz="1800"/>
            </a:p>
          </p:txBody>
        </p:sp>
        <p:sp>
          <p:nvSpPr>
            <p:cNvPr id="18482" name="Rectangle 16"/>
            <p:cNvSpPr>
              <a:spLocks noChangeArrowheads="1"/>
            </p:cNvSpPr>
            <p:nvPr/>
          </p:nvSpPr>
          <p:spPr bwMode="auto">
            <a:xfrm>
              <a:off x="270" y="2811"/>
              <a:ext cx="1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that are improbable but </a:t>
              </a:r>
              <a:endParaRPr lang="en-US" altLang="en-US" sz="1800"/>
            </a:p>
          </p:txBody>
        </p:sp>
        <p:sp>
          <p:nvSpPr>
            <p:cNvPr id="18483" name="Rectangle 17"/>
            <p:cNvSpPr>
              <a:spLocks noChangeArrowheads="1"/>
            </p:cNvSpPr>
            <p:nvPr/>
          </p:nvSpPr>
          <p:spPr bwMode="auto">
            <a:xfrm>
              <a:off x="1496" y="2811"/>
              <a:ext cx="6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still cannot</a:t>
              </a:r>
              <a:endParaRPr lang="en-US" altLang="en-US" sz="1800"/>
            </a:p>
          </p:txBody>
        </p:sp>
        <p:sp>
          <p:nvSpPr>
            <p:cNvPr id="18484" name="Rectangle 18"/>
            <p:cNvSpPr>
              <a:spLocks noChangeArrowheads="1"/>
            </p:cNvSpPr>
            <p:nvPr/>
          </p:nvSpPr>
          <p:spPr bwMode="auto">
            <a:xfrm>
              <a:off x="2044" y="2811"/>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85" name="Rectangle 19"/>
            <p:cNvSpPr>
              <a:spLocks noChangeArrowheads="1"/>
            </p:cNvSpPr>
            <p:nvPr/>
          </p:nvSpPr>
          <p:spPr bwMode="auto">
            <a:xfrm>
              <a:off x="2072" y="2811"/>
              <a:ext cx="22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be ignored. This rule calls for controls such</a:t>
              </a:r>
              <a:endParaRPr lang="en-US" altLang="en-US" sz="1800"/>
            </a:p>
          </p:txBody>
        </p:sp>
        <p:sp>
          <p:nvSpPr>
            <p:cNvPr id="18486" name="Rectangle 20"/>
            <p:cNvSpPr>
              <a:spLocks noChangeArrowheads="1"/>
            </p:cNvSpPr>
            <p:nvPr/>
          </p:nvSpPr>
          <p:spPr bwMode="auto">
            <a:xfrm>
              <a:off x="4199" y="2811"/>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87" name="Rectangle 21"/>
            <p:cNvSpPr>
              <a:spLocks noChangeArrowheads="1"/>
            </p:cNvSpPr>
            <p:nvPr/>
          </p:nvSpPr>
          <p:spPr bwMode="auto">
            <a:xfrm>
              <a:off x="4227" y="2811"/>
              <a:ext cx="1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that no single mishap </a:t>
              </a:r>
              <a:endParaRPr lang="en-US" altLang="en-US" sz="1800"/>
            </a:p>
          </p:txBody>
        </p:sp>
        <p:sp>
          <p:nvSpPr>
            <p:cNvPr id="18488" name="Rectangle 22"/>
            <p:cNvSpPr>
              <a:spLocks noChangeArrowheads="1"/>
            </p:cNvSpPr>
            <p:nvPr/>
          </p:nvSpPr>
          <p:spPr bwMode="auto">
            <a:xfrm>
              <a:off x="270" y="2982"/>
              <a:ext cx="12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can lead to a criticality</a:t>
              </a:r>
              <a:endParaRPr lang="en-US" altLang="en-US" sz="1800"/>
            </a:p>
          </p:txBody>
        </p:sp>
        <p:sp>
          <p:nvSpPr>
            <p:cNvPr id="18489" name="Rectangle 23"/>
            <p:cNvSpPr>
              <a:spLocks noChangeArrowheads="1"/>
            </p:cNvSpPr>
            <p:nvPr/>
          </p:nvSpPr>
          <p:spPr bwMode="auto">
            <a:xfrm>
              <a:off x="1392" y="2982"/>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90" name="Rectangle 24"/>
            <p:cNvSpPr>
              <a:spLocks noChangeArrowheads="1"/>
            </p:cNvSpPr>
            <p:nvPr/>
          </p:nvSpPr>
          <p:spPr bwMode="auto">
            <a:xfrm>
              <a:off x="1420" y="2982"/>
              <a:ext cx="25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accident </a:t>
              </a:r>
              <a:r>
                <a:rPr lang="en-US" altLang="en-US" sz="1500" u="sng">
                  <a:solidFill>
                    <a:srgbClr val="000000"/>
                  </a:solidFill>
                  <a:latin typeface="Calibri" panose="020F0502020204030204" pitchFamily="34" charset="0"/>
                </a:rPr>
                <a:t>regardless of its probability of occurrence</a:t>
              </a:r>
              <a:r>
                <a:rPr lang="en-US" altLang="en-US" sz="1500">
                  <a:solidFill>
                    <a:srgbClr val="000000"/>
                  </a:solidFill>
                  <a:latin typeface="Calibri" panose="020F0502020204030204" pitchFamily="34" charset="0"/>
                </a:rPr>
                <a:t>.</a:t>
              </a:r>
              <a:endParaRPr lang="en-US" altLang="en-US" sz="1800"/>
            </a:p>
          </p:txBody>
        </p:sp>
        <p:sp>
          <p:nvSpPr>
            <p:cNvPr id="18491" name="Rectangle 25"/>
            <p:cNvSpPr>
              <a:spLocks noChangeArrowheads="1"/>
            </p:cNvSpPr>
            <p:nvPr/>
          </p:nvSpPr>
          <p:spPr bwMode="auto">
            <a:xfrm>
              <a:off x="3972" y="2982"/>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92" name="Rectangle 26"/>
            <p:cNvSpPr>
              <a:spLocks noChangeArrowheads="1"/>
            </p:cNvSpPr>
            <p:nvPr/>
          </p:nvSpPr>
          <p:spPr bwMode="auto">
            <a:xfrm>
              <a:off x="4000" y="2982"/>
              <a:ext cx="16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It is understood, further, that </a:t>
              </a:r>
              <a:endParaRPr lang="en-US" altLang="en-US" sz="1800"/>
            </a:p>
          </p:txBody>
        </p:sp>
        <p:sp>
          <p:nvSpPr>
            <p:cNvPr id="18493" name="Rectangle 27"/>
            <p:cNvSpPr>
              <a:spLocks noChangeArrowheads="1"/>
            </p:cNvSpPr>
            <p:nvPr/>
          </p:nvSpPr>
          <p:spPr bwMode="auto">
            <a:xfrm>
              <a:off x="270" y="3155"/>
              <a:ext cx="7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there should</a:t>
              </a:r>
              <a:endParaRPr lang="en-US" altLang="en-US" sz="1800"/>
            </a:p>
          </p:txBody>
        </p:sp>
        <p:sp>
          <p:nvSpPr>
            <p:cNvPr id="18494" name="Rectangle 28"/>
            <p:cNvSpPr>
              <a:spLocks noChangeArrowheads="1"/>
            </p:cNvSpPr>
            <p:nvPr/>
          </p:nvSpPr>
          <p:spPr bwMode="auto">
            <a:xfrm>
              <a:off x="904" y="3155"/>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95" name="Rectangle 29"/>
            <p:cNvSpPr>
              <a:spLocks noChangeArrowheads="1"/>
            </p:cNvSpPr>
            <p:nvPr/>
          </p:nvSpPr>
          <p:spPr bwMode="auto">
            <a:xfrm>
              <a:off x="932" y="3155"/>
              <a:ext cx="2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be protection against chains of related mishaps</a:t>
              </a:r>
              <a:endParaRPr lang="en-US" altLang="en-US" sz="1800"/>
            </a:p>
          </p:txBody>
        </p:sp>
        <p:sp>
          <p:nvSpPr>
            <p:cNvPr id="18496" name="Rectangle 30"/>
            <p:cNvSpPr>
              <a:spLocks noChangeArrowheads="1"/>
            </p:cNvSpPr>
            <p:nvPr/>
          </p:nvSpPr>
          <p:spPr bwMode="auto">
            <a:xfrm>
              <a:off x="3292" y="3155"/>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497" name="Rectangle 31"/>
            <p:cNvSpPr>
              <a:spLocks noChangeArrowheads="1"/>
            </p:cNvSpPr>
            <p:nvPr/>
          </p:nvSpPr>
          <p:spPr bwMode="auto">
            <a:xfrm>
              <a:off x="3320" y="3155"/>
              <a:ext cx="20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and against combinations with other </a:t>
              </a:r>
              <a:endParaRPr lang="en-US" altLang="en-US" sz="1800"/>
            </a:p>
          </p:txBody>
        </p:sp>
        <p:sp>
          <p:nvSpPr>
            <p:cNvPr id="18498" name="Rectangle 32"/>
            <p:cNvSpPr>
              <a:spLocks noChangeArrowheads="1"/>
            </p:cNvSpPr>
            <p:nvPr/>
          </p:nvSpPr>
          <p:spPr bwMode="auto">
            <a:xfrm>
              <a:off x="270" y="3328"/>
              <a:ext cx="7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abnormalities</a:t>
              </a:r>
              <a:endParaRPr lang="en-US" altLang="en-US" sz="1800"/>
            </a:p>
          </p:txBody>
        </p:sp>
        <p:sp>
          <p:nvSpPr>
            <p:cNvPr id="18499" name="Rectangle 33"/>
            <p:cNvSpPr>
              <a:spLocks noChangeArrowheads="1"/>
            </p:cNvSpPr>
            <p:nvPr/>
          </p:nvSpPr>
          <p:spPr bwMode="auto">
            <a:xfrm>
              <a:off x="959" y="3328"/>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00" name="Rectangle 34"/>
            <p:cNvSpPr>
              <a:spLocks noChangeArrowheads="1"/>
            </p:cNvSpPr>
            <p:nvPr/>
          </p:nvSpPr>
          <p:spPr bwMode="auto">
            <a:xfrm>
              <a:off x="986" y="3328"/>
              <a:ext cx="26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that cannot be considered improbable. Obviously,</a:t>
              </a:r>
              <a:endParaRPr lang="en-US" altLang="en-US" sz="1800"/>
            </a:p>
          </p:txBody>
        </p:sp>
        <p:sp>
          <p:nvSpPr>
            <p:cNvPr id="18501" name="Rectangle 35"/>
            <p:cNvSpPr>
              <a:spLocks noChangeArrowheads="1"/>
            </p:cNvSpPr>
            <p:nvPr/>
          </p:nvSpPr>
          <p:spPr bwMode="auto">
            <a:xfrm>
              <a:off x="3482" y="3328"/>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02" name="Rectangle 36"/>
            <p:cNvSpPr>
              <a:spLocks noChangeArrowheads="1"/>
            </p:cNvSpPr>
            <p:nvPr/>
          </p:nvSpPr>
          <p:spPr bwMode="auto">
            <a:xfrm>
              <a:off x="3510" y="3328"/>
              <a:ext cx="18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this rather </a:t>
              </a:r>
              <a:r>
                <a:rPr lang="en-US" altLang="en-US" sz="1500" u="sng">
                  <a:solidFill>
                    <a:srgbClr val="000000"/>
                  </a:solidFill>
                  <a:latin typeface="Calibri" panose="020F0502020204030204" pitchFamily="34" charset="0"/>
                </a:rPr>
                <a:t>subjective rule </a:t>
              </a:r>
              <a:r>
                <a:rPr lang="en-US" altLang="en-US" sz="1500">
                  <a:solidFill>
                    <a:srgbClr val="000000"/>
                  </a:solidFill>
                  <a:latin typeface="Calibri" panose="020F0502020204030204" pitchFamily="34" charset="0"/>
                </a:rPr>
                <a:t>does little </a:t>
              </a:r>
              <a:endParaRPr lang="en-US" altLang="en-US" sz="1800"/>
            </a:p>
          </p:txBody>
        </p:sp>
        <p:sp>
          <p:nvSpPr>
            <p:cNvPr id="18503" name="Rectangle 37"/>
            <p:cNvSpPr>
              <a:spLocks noChangeArrowheads="1"/>
            </p:cNvSpPr>
            <p:nvPr/>
          </p:nvSpPr>
          <p:spPr bwMode="auto">
            <a:xfrm>
              <a:off x="270" y="3500"/>
              <a:ext cx="6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more than</a:t>
              </a:r>
              <a:endParaRPr lang="en-US" altLang="en-US" sz="1800"/>
            </a:p>
          </p:txBody>
        </p:sp>
        <p:sp>
          <p:nvSpPr>
            <p:cNvPr id="18504" name="Rectangle 38"/>
            <p:cNvSpPr>
              <a:spLocks noChangeArrowheads="1"/>
            </p:cNvSpPr>
            <p:nvPr/>
          </p:nvSpPr>
          <p:spPr bwMode="auto">
            <a:xfrm>
              <a:off x="795" y="3500"/>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05" name="Rectangle 39"/>
            <p:cNvSpPr>
              <a:spLocks noChangeArrowheads="1"/>
            </p:cNvSpPr>
            <p:nvPr/>
          </p:nvSpPr>
          <p:spPr bwMode="auto">
            <a:xfrm>
              <a:off x="822" y="3500"/>
              <a:ext cx="23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u="sng">
                  <a:solidFill>
                    <a:srgbClr val="000000"/>
                  </a:solidFill>
                  <a:latin typeface="Calibri" panose="020F0502020204030204" pitchFamily="34" charset="0"/>
                </a:rPr>
                <a:t>establish a point of view about criticality control</a:t>
              </a:r>
              <a:endParaRPr lang="en-US" altLang="en-US" sz="1800" u="sng"/>
            </a:p>
          </p:txBody>
        </p:sp>
        <p:sp>
          <p:nvSpPr>
            <p:cNvPr id="18506" name="Rectangle 40"/>
            <p:cNvSpPr>
              <a:spLocks noChangeArrowheads="1"/>
            </p:cNvSpPr>
            <p:nvPr/>
          </p:nvSpPr>
          <p:spPr bwMode="auto">
            <a:xfrm>
              <a:off x="3225" y="3500"/>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07" name="Rectangle 41"/>
            <p:cNvSpPr>
              <a:spLocks noChangeArrowheads="1"/>
            </p:cNvSpPr>
            <p:nvPr/>
          </p:nvSpPr>
          <p:spPr bwMode="auto">
            <a:xfrm>
              <a:off x="3253" y="3500"/>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t>
              </a:r>
              <a:endParaRPr lang="en-US" altLang="en-US" sz="1800"/>
            </a:p>
          </p:txBody>
        </p:sp>
        <p:sp>
          <p:nvSpPr>
            <p:cNvPr id="18508" name="Rectangle 42"/>
            <p:cNvSpPr>
              <a:spLocks noChangeArrowheads="1"/>
            </p:cNvSpPr>
            <p:nvPr/>
          </p:nvSpPr>
          <p:spPr bwMode="auto">
            <a:xfrm>
              <a:off x="3290" y="3500"/>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09" name="Rectangle 43"/>
            <p:cNvSpPr>
              <a:spLocks noChangeArrowheads="1"/>
            </p:cNvSpPr>
            <p:nvPr/>
          </p:nvSpPr>
          <p:spPr bwMode="auto">
            <a:xfrm>
              <a:off x="3318" y="3500"/>
              <a:ext cx="20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it cannot substitute for </a:t>
              </a:r>
              <a:r>
                <a:rPr lang="en-US" altLang="en-US" sz="1500" u="sng">
                  <a:solidFill>
                    <a:srgbClr val="000000"/>
                  </a:solidFill>
                  <a:latin typeface="Calibri" panose="020F0502020204030204" pitchFamily="34" charset="0"/>
                </a:rPr>
                <a:t>expert judgment</a:t>
              </a:r>
              <a:r>
                <a:rPr lang="en-US" altLang="en-US" sz="1500">
                  <a:solidFill>
                    <a:srgbClr val="000000"/>
                  </a:solidFill>
                  <a:latin typeface="Calibri" panose="020F0502020204030204" pitchFamily="34" charset="0"/>
                </a:rPr>
                <a:t>, </a:t>
              </a:r>
              <a:endParaRPr lang="en-US" altLang="en-US" sz="1800"/>
            </a:p>
          </p:txBody>
        </p:sp>
        <p:sp>
          <p:nvSpPr>
            <p:cNvPr id="18510" name="Rectangle 44"/>
            <p:cNvSpPr>
              <a:spLocks noChangeArrowheads="1"/>
            </p:cNvSpPr>
            <p:nvPr/>
          </p:nvSpPr>
          <p:spPr bwMode="auto">
            <a:xfrm>
              <a:off x="270" y="3672"/>
              <a:ext cx="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e</a:t>
              </a:r>
              <a:endParaRPr lang="en-US" altLang="en-US" sz="1800"/>
            </a:p>
          </p:txBody>
        </p:sp>
        <p:sp>
          <p:nvSpPr>
            <p:cNvPr id="18511" name="Rectangle 45"/>
            <p:cNvSpPr>
              <a:spLocks noChangeArrowheads="1"/>
            </p:cNvSpPr>
            <p:nvPr/>
          </p:nvSpPr>
          <p:spPr bwMode="auto">
            <a:xfrm>
              <a:off x="332" y="3672"/>
              <a:ext cx="5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xperience</a:t>
              </a:r>
              <a:endParaRPr lang="en-US" altLang="en-US" sz="1800"/>
            </a:p>
          </p:txBody>
        </p:sp>
        <p:sp>
          <p:nvSpPr>
            <p:cNvPr id="18512" name="Rectangle 46"/>
            <p:cNvSpPr>
              <a:spLocks noChangeArrowheads="1"/>
            </p:cNvSpPr>
            <p:nvPr/>
          </p:nvSpPr>
          <p:spPr bwMode="auto">
            <a:xfrm>
              <a:off x="821" y="3672"/>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13" name="Rectangle 47"/>
            <p:cNvSpPr>
              <a:spLocks noChangeArrowheads="1"/>
            </p:cNvSpPr>
            <p:nvPr/>
          </p:nvSpPr>
          <p:spPr bwMode="auto">
            <a:xfrm>
              <a:off x="849" y="3672"/>
              <a:ext cx="21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dirty="0">
                  <a:solidFill>
                    <a:srgbClr val="000000"/>
                  </a:solidFill>
                  <a:latin typeface="Calibri" panose="020F0502020204030204" pitchFamily="34" charset="0"/>
                </a:rPr>
                <a:t>and common sense usually provide the</a:t>
              </a:r>
              <a:endParaRPr lang="en-US" altLang="en-US" sz="1800" dirty="0"/>
            </a:p>
          </p:txBody>
        </p:sp>
        <p:sp>
          <p:nvSpPr>
            <p:cNvPr id="18514" name="Rectangle 48"/>
            <p:cNvSpPr>
              <a:spLocks noChangeArrowheads="1"/>
            </p:cNvSpPr>
            <p:nvPr/>
          </p:nvSpPr>
          <p:spPr bwMode="auto">
            <a:xfrm>
              <a:off x="2797" y="3672"/>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15" name="Rectangle 49"/>
            <p:cNvSpPr>
              <a:spLocks noChangeArrowheads="1"/>
            </p:cNvSpPr>
            <p:nvPr/>
          </p:nvSpPr>
          <p:spPr bwMode="auto">
            <a:xfrm>
              <a:off x="2824" y="3672"/>
              <a:ext cx="24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dirty="0">
                  <a:solidFill>
                    <a:srgbClr val="000000"/>
                  </a:solidFill>
                  <a:latin typeface="Calibri" panose="020F0502020204030204" pitchFamily="34" charset="0"/>
                </a:rPr>
                <a:t>only basis for classifying a conceivable mishap</a:t>
              </a:r>
              <a:endParaRPr lang="en-US" altLang="en-US" sz="1800" dirty="0"/>
            </a:p>
          </p:txBody>
        </p:sp>
        <p:sp>
          <p:nvSpPr>
            <p:cNvPr id="18516" name="Rectangle 50"/>
            <p:cNvSpPr>
              <a:spLocks noChangeArrowheads="1"/>
            </p:cNvSpPr>
            <p:nvPr/>
          </p:nvSpPr>
          <p:spPr bwMode="auto">
            <a:xfrm>
              <a:off x="5115" y="3672"/>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17" name="Rectangle 51"/>
            <p:cNvSpPr>
              <a:spLocks noChangeArrowheads="1"/>
            </p:cNvSpPr>
            <p:nvPr/>
          </p:nvSpPr>
          <p:spPr bwMode="auto">
            <a:xfrm>
              <a:off x="5143" y="3672"/>
              <a:ext cx="2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as </a:t>
              </a:r>
              <a:endParaRPr lang="en-US" altLang="en-US" sz="1800"/>
            </a:p>
          </p:txBody>
        </p:sp>
        <p:sp>
          <p:nvSpPr>
            <p:cNvPr id="18518" name="Rectangle 52"/>
            <p:cNvSpPr>
              <a:spLocks noChangeArrowheads="1"/>
            </p:cNvSpPr>
            <p:nvPr/>
          </p:nvSpPr>
          <p:spPr bwMode="auto">
            <a:xfrm>
              <a:off x="270" y="3846"/>
              <a:ext cx="2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“likely” or “unlikely,” or for ruling it out as</a:t>
              </a:r>
              <a:endParaRPr lang="en-US" altLang="en-US" sz="1800"/>
            </a:p>
          </p:txBody>
        </p:sp>
        <p:sp>
          <p:nvSpPr>
            <p:cNvPr id="18519" name="Rectangle 53"/>
            <p:cNvSpPr>
              <a:spLocks noChangeArrowheads="1"/>
            </p:cNvSpPr>
            <p:nvPr/>
          </p:nvSpPr>
          <p:spPr bwMode="auto">
            <a:xfrm>
              <a:off x="2366" y="3846"/>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sp>
          <p:nvSpPr>
            <p:cNvPr id="18520" name="Rectangle 54"/>
            <p:cNvSpPr>
              <a:spLocks noChangeArrowheads="1"/>
            </p:cNvSpPr>
            <p:nvPr/>
          </p:nvSpPr>
          <p:spPr bwMode="auto">
            <a:xfrm>
              <a:off x="2394" y="3846"/>
              <a:ext cx="12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an impractical concept</a:t>
              </a:r>
              <a:endParaRPr lang="en-US" altLang="en-US" sz="1800"/>
            </a:p>
          </p:txBody>
        </p:sp>
        <p:sp>
          <p:nvSpPr>
            <p:cNvPr id="18521" name="Rectangle 55"/>
            <p:cNvSpPr>
              <a:spLocks noChangeArrowheads="1"/>
            </p:cNvSpPr>
            <p:nvPr/>
          </p:nvSpPr>
          <p:spPr bwMode="auto">
            <a:xfrm>
              <a:off x="3523" y="3846"/>
              <a:ext cx="1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t>
              </a:r>
              <a:endParaRPr lang="en-US" altLang="en-US" sz="1800"/>
            </a:p>
          </p:txBody>
        </p:sp>
        <p:sp>
          <p:nvSpPr>
            <p:cNvPr id="18522" name="Rectangle 56"/>
            <p:cNvSpPr>
              <a:spLocks noChangeArrowheads="1"/>
            </p:cNvSpPr>
            <p:nvPr/>
          </p:nvSpPr>
          <p:spPr bwMode="auto">
            <a:xfrm>
              <a:off x="3609" y="3846"/>
              <a:ext cx="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a:t>
              </a:r>
              <a:endParaRPr lang="en-US" altLang="en-US" sz="1800"/>
            </a:p>
          </p:txBody>
        </p:sp>
        <p:sp>
          <p:nvSpPr>
            <p:cNvPr id="18523" name="Rectangle 57"/>
            <p:cNvSpPr>
              <a:spLocks noChangeArrowheads="1"/>
            </p:cNvSpPr>
            <p:nvPr/>
          </p:nvSpPr>
          <p:spPr bwMode="auto">
            <a:xfrm>
              <a:off x="3639" y="3846"/>
              <a:ext cx="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solidFill>
                    <a:srgbClr val="000000"/>
                  </a:solidFill>
                  <a:latin typeface="Calibri" panose="020F0502020204030204" pitchFamily="34" charset="0"/>
                </a:rPr>
                <a:t> </a:t>
              </a:r>
              <a:endParaRPr lang="en-US" altLang="en-US" sz="1800"/>
            </a:p>
          </p:txBody>
        </p:sp>
      </p:grpSp>
      <p:grpSp>
        <p:nvGrpSpPr>
          <p:cNvPr id="18438" name="Group 60"/>
          <p:cNvGrpSpPr>
            <a:grpSpLocks noChangeAspect="1"/>
          </p:cNvGrpSpPr>
          <p:nvPr/>
        </p:nvGrpSpPr>
        <p:grpSpPr bwMode="auto">
          <a:xfrm>
            <a:off x="838200" y="1676400"/>
            <a:ext cx="7223125" cy="1851025"/>
            <a:chOff x="528" y="1150"/>
            <a:chExt cx="4550" cy="1166"/>
          </a:xfrm>
        </p:grpSpPr>
        <p:sp>
          <p:nvSpPr>
            <p:cNvPr id="18439" name="AutoShape 59"/>
            <p:cNvSpPr>
              <a:spLocks noChangeAspect="1" noChangeArrowheads="1" noTextEdit="1"/>
            </p:cNvSpPr>
            <p:nvPr/>
          </p:nvSpPr>
          <p:spPr bwMode="auto">
            <a:xfrm>
              <a:off x="528" y="1152"/>
              <a:ext cx="4517"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0" name="Rectangle 61"/>
            <p:cNvSpPr>
              <a:spLocks noChangeArrowheads="1"/>
            </p:cNvSpPr>
            <p:nvPr/>
          </p:nvSpPr>
          <p:spPr bwMode="auto">
            <a:xfrm>
              <a:off x="528" y="1150"/>
              <a:ext cx="28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The nuclear safety of any process will be </a:t>
              </a:r>
              <a:endParaRPr lang="en-US" altLang="en-US" sz="1800"/>
            </a:p>
          </p:txBody>
        </p:sp>
        <p:sp>
          <p:nvSpPr>
            <p:cNvPr id="18441" name="Rectangle 62"/>
            <p:cNvSpPr>
              <a:spLocks noChangeArrowheads="1"/>
            </p:cNvSpPr>
            <p:nvPr/>
          </p:nvSpPr>
          <p:spPr bwMode="auto">
            <a:xfrm>
              <a:off x="3325" y="1150"/>
              <a:ext cx="120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assured, wherever</a:t>
              </a:r>
              <a:endParaRPr lang="en-US" altLang="en-US" sz="1800"/>
            </a:p>
          </p:txBody>
        </p:sp>
        <p:sp>
          <p:nvSpPr>
            <p:cNvPr id="18442" name="Rectangle 63"/>
            <p:cNvSpPr>
              <a:spLocks noChangeArrowheads="1"/>
            </p:cNvSpPr>
            <p:nvPr/>
          </p:nvSpPr>
          <p:spPr bwMode="auto">
            <a:xfrm>
              <a:off x="4456" y="1150"/>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43" name="Rectangle 64"/>
            <p:cNvSpPr>
              <a:spLocks noChangeArrowheads="1"/>
            </p:cNvSpPr>
            <p:nvPr/>
          </p:nvSpPr>
          <p:spPr bwMode="auto">
            <a:xfrm>
              <a:off x="528" y="1276"/>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p</a:t>
              </a:r>
              <a:endParaRPr lang="en-US" altLang="en-US" sz="1800"/>
            </a:p>
          </p:txBody>
        </p:sp>
        <p:sp>
          <p:nvSpPr>
            <p:cNvPr id="18444" name="Rectangle 65"/>
            <p:cNvSpPr>
              <a:spLocks noChangeArrowheads="1"/>
            </p:cNvSpPr>
            <p:nvPr/>
          </p:nvSpPr>
          <p:spPr bwMode="auto">
            <a:xfrm>
              <a:off x="595" y="1276"/>
              <a:ext cx="30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ossible, by the </a:t>
              </a:r>
              <a:r>
                <a:rPr lang="en-US" altLang="en-US" sz="1400" b="1" u="sng">
                  <a:solidFill>
                    <a:srgbClr val="000000"/>
                  </a:solidFill>
                  <a:latin typeface="Courier New" panose="02070309020205020404" pitchFamily="49" charset="0"/>
                </a:rPr>
                <a:t>dimensions of the components </a:t>
              </a:r>
              <a:endParaRPr lang="en-US" altLang="en-US" sz="1800" u="sng"/>
            </a:p>
          </p:txBody>
        </p:sp>
        <p:sp>
          <p:nvSpPr>
            <p:cNvPr id="18445" name="Rectangle 66"/>
            <p:cNvSpPr>
              <a:spLocks noChangeArrowheads="1"/>
            </p:cNvSpPr>
            <p:nvPr/>
          </p:nvSpPr>
          <p:spPr bwMode="auto">
            <a:xfrm>
              <a:off x="3591" y="1276"/>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a:t>
              </a:r>
              <a:endParaRPr lang="en-US" altLang="en-US" sz="1800"/>
            </a:p>
          </p:txBody>
        </p:sp>
        <p:sp>
          <p:nvSpPr>
            <p:cNvPr id="18446" name="Rectangle 67"/>
            <p:cNvSpPr>
              <a:spLocks noChangeArrowheads="1"/>
            </p:cNvSpPr>
            <p:nvPr/>
          </p:nvSpPr>
          <p:spPr bwMode="auto">
            <a:xfrm>
              <a:off x="3657" y="1276"/>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47" name="Rectangle 68"/>
            <p:cNvSpPr>
              <a:spLocks noChangeArrowheads="1"/>
            </p:cNvSpPr>
            <p:nvPr/>
          </p:nvSpPr>
          <p:spPr bwMode="auto">
            <a:xfrm>
              <a:off x="3724" y="1276"/>
              <a:ext cx="13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such as pipe sizes </a:t>
              </a:r>
              <a:endParaRPr lang="en-US" altLang="en-US" sz="1800"/>
            </a:p>
          </p:txBody>
        </p:sp>
        <p:sp>
          <p:nvSpPr>
            <p:cNvPr id="18448" name="Rectangle 69"/>
            <p:cNvSpPr>
              <a:spLocks noChangeArrowheads="1"/>
            </p:cNvSpPr>
            <p:nvPr/>
          </p:nvSpPr>
          <p:spPr bwMode="auto">
            <a:xfrm>
              <a:off x="528" y="1401"/>
              <a:ext cx="174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and container capacities </a:t>
              </a:r>
              <a:endParaRPr lang="en-US" altLang="en-US" sz="1800"/>
            </a:p>
          </p:txBody>
        </p:sp>
        <p:sp>
          <p:nvSpPr>
            <p:cNvPr id="18449" name="Rectangle 70"/>
            <p:cNvSpPr>
              <a:spLocks noChangeArrowheads="1"/>
            </p:cNvSpPr>
            <p:nvPr/>
          </p:nvSpPr>
          <p:spPr bwMode="auto">
            <a:xfrm>
              <a:off x="2193" y="1401"/>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a:t>
              </a:r>
              <a:endParaRPr lang="en-US" altLang="en-US" sz="1800"/>
            </a:p>
          </p:txBody>
        </p:sp>
        <p:sp>
          <p:nvSpPr>
            <p:cNvPr id="18450" name="Rectangle 71"/>
            <p:cNvSpPr>
              <a:spLocks noChangeArrowheads="1"/>
            </p:cNvSpPr>
            <p:nvPr/>
          </p:nvSpPr>
          <p:spPr bwMode="auto">
            <a:xfrm>
              <a:off x="2259" y="1401"/>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51" name="Rectangle 72"/>
            <p:cNvSpPr>
              <a:spLocks noChangeArrowheads="1"/>
            </p:cNvSpPr>
            <p:nvPr/>
          </p:nvSpPr>
          <p:spPr bwMode="auto">
            <a:xfrm>
              <a:off x="2326" y="1401"/>
              <a:ext cx="6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including</a:t>
              </a:r>
              <a:endParaRPr lang="en-US" altLang="en-US" sz="1800" u="sng"/>
            </a:p>
          </p:txBody>
        </p:sp>
        <p:sp>
          <p:nvSpPr>
            <p:cNvPr id="18452" name="Rectangle 73"/>
            <p:cNvSpPr>
              <a:spLocks noChangeArrowheads="1"/>
            </p:cNvSpPr>
            <p:nvPr/>
          </p:nvSpPr>
          <p:spPr bwMode="auto">
            <a:xfrm>
              <a:off x="2925" y="1401"/>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53" name="Rectangle 74"/>
            <p:cNvSpPr>
              <a:spLocks noChangeArrowheads="1"/>
            </p:cNvSpPr>
            <p:nvPr/>
          </p:nvSpPr>
          <p:spPr bwMode="auto">
            <a:xfrm>
              <a:off x="2991" y="1401"/>
              <a:ext cx="18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spacing</a:t>
              </a:r>
              <a:r>
                <a:rPr lang="en-US" altLang="en-US" sz="1400" b="1">
                  <a:solidFill>
                    <a:srgbClr val="000000"/>
                  </a:solidFill>
                  <a:latin typeface="Courier New" panose="02070309020205020404" pitchFamily="49" charset="0"/>
                </a:rPr>
                <a:t> between individual </a:t>
              </a:r>
              <a:endParaRPr lang="en-US" altLang="en-US" sz="1800"/>
            </a:p>
          </p:txBody>
        </p:sp>
        <p:sp>
          <p:nvSpPr>
            <p:cNvPr id="18454" name="Rectangle 75"/>
            <p:cNvSpPr>
              <a:spLocks noChangeArrowheads="1"/>
            </p:cNvSpPr>
            <p:nvPr/>
          </p:nvSpPr>
          <p:spPr bwMode="auto">
            <a:xfrm>
              <a:off x="528" y="1527"/>
              <a:ext cx="23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components of the same or adjacent</a:t>
              </a:r>
              <a:endParaRPr lang="en-US" altLang="en-US" sz="1800"/>
            </a:p>
          </p:txBody>
        </p:sp>
        <p:sp>
          <p:nvSpPr>
            <p:cNvPr id="18455" name="Rectangle 76"/>
            <p:cNvSpPr>
              <a:spLocks noChangeArrowheads="1"/>
            </p:cNvSpPr>
            <p:nvPr/>
          </p:nvSpPr>
          <p:spPr bwMode="auto">
            <a:xfrm>
              <a:off x="2791" y="1527"/>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56" name="Rectangle 77"/>
            <p:cNvSpPr>
              <a:spLocks noChangeArrowheads="1"/>
            </p:cNvSpPr>
            <p:nvPr/>
          </p:nvSpPr>
          <p:spPr bwMode="auto">
            <a:xfrm>
              <a:off x="2858" y="1527"/>
              <a:ext cx="21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systems. Where safety based on </a:t>
              </a:r>
              <a:endParaRPr lang="en-US" altLang="en-US" sz="1800"/>
            </a:p>
          </p:txBody>
        </p:sp>
        <p:sp>
          <p:nvSpPr>
            <p:cNvPr id="18457" name="Rectangle 78"/>
            <p:cNvSpPr>
              <a:spLocks noChangeArrowheads="1"/>
            </p:cNvSpPr>
            <p:nvPr/>
          </p:nvSpPr>
          <p:spPr bwMode="auto">
            <a:xfrm>
              <a:off x="528" y="1652"/>
              <a:ext cx="194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geometry alone is precluded,</a:t>
              </a:r>
              <a:endParaRPr lang="en-US" altLang="en-US" sz="1800"/>
            </a:p>
          </p:txBody>
        </p:sp>
        <p:sp>
          <p:nvSpPr>
            <p:cNvPr id="18458" name="Rectangle 79"/>
            <p:cNvSpPr>
              <a:spLocks noChangeArrowheads="1"/>
            </p:cNvSpPr>
            <p:nvPr/>
          </p:nvSpPr>
          <p:spPr bwMode="auto">
            <a:xfrm>
              <a:off x="2392" y="1652"/>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59" name="Rectangle 80"/>
            <p:cNvSpPr>
              <a:spLocks noChangeArrowheads="1"/>
            </p:cNvSpPr>
            <p:nvPr/>
          </p:nvSpPr>
          <p:spPr bwMode="auto">
            <a:xfrm>
              <a:off x="2459" y="1652"/>
              <a:ext cx="24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designs may be predicated on batch </a:t>
              </a:r>
              <a:endParaRPr lang="en-US" altLang="en-US" sz="1800"/>
            </a:p>
          </p:txBody>
        </p:sp>
        <p:sp>
          <p:nvSpPr>
            <p:cNvPr id="18460" name="Rectangle 81"/>
            <p:cNvSpPr>
              <a:spLocks noChangeArrowheads="1"/>
            </p:cNvSpPr>
            <p:nvPr/>
          </p:nvSpPr>
          <p:spPr bwMode="auto">
            <a:xfrm>
              <a:off x="528" y="1778"/>
              <a:ext cx="87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sizes and/or</a:t>
              </a:r>
              <a:endParaRPr lang="en-US" altLang="en-US" sz="1800"/>
            </a:p>
          </p:txBody>
        </p:sp>
        <p:sp>
          <p:nvSpPr>
            <p:cNvPr id="18461" name="Rectangle 82"/>
            <p:cNvSpPr>
              <a:spLocks noChangeArrowheads="1"/>
            </p:cNvSpPr>
            <p:nvPr/>
          </p:nvSpPr>
          <p:spPr bwMode="auto">
            <a:xfrm>
              <a:off x="1328" y="1778"/>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62" name="Rectangle 83"/>
            <p:cNvSpPr>
              <a:spLocks noChangeArrowheads="1"/>
            </p:cNvSpPr>
            <p:nvPr/>
          </p:nvSpPr>
          <p:spPr bwMode="auto">
            <a:xfrm>
              <a:off x="1393" y="1778"/>
              <a:ext cx="36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solidFill>
                    <a:srgbClr val="000000"/>
                  </a:solidFill>
                  <a:latin typeface="Courier New" panose="02070309020205020404" pitchFamily="49" charset="0"/>
                </a:rPr>
                <a:t>chemical concentrations, or combinations of them with </a:t>
              </a:r>
              <a:endParaRPr lang="en-US" altLang="en-US" sz="1800" dirty="0"/>
            </a:p>
          </p:txBody>
        </p:sp>
        <p:sp>
          <p:nvSpPr>
            <p:cNvPr id="18463" name="Rectangle 84"/>
            <p:cNvSpPr>
              <a:spLocks noChangeArrowheads="1"/>
            </p:cNvSpPr>
            <p:nvPr/>
          </p:nvSpPr>
          <p:spPr bwMode="auto">
            <a:xfrm>
              <a:off x="528" y="1903"/>
              <a:ext cx="6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solidFill>
                    <a:srgbClr val="000000"/>
                  </a:solidFill>
                  <a:latin typeface="Courier New" panose="02070309020205020404" pitchFamily="49" charset="0"/>
                </a:rPr>
                <a:t>geometry,</a:t>
              </a:r>
              <a:endParaRPr lang="en-US" altLang="en-US" sz="1800" dirty="0"/>
            </a:p>
          </p:txBody>
        </p:sp>
        <p:sp>
          <p:nvSpPr>
            <p:cNvPr id="18464" name="Rectangle 85"/>
            <p:cNvSpPr>
              <a:spLocks noChangeArrowheads="1"/>
            </p:cNvSpPr>
            <p:nvPr/>
          </p:nvSpPr>
          <p:spPr bwMode="auto">
            <a:xfrm>
              <a:off x="1127" y="1903"/>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65" name="Rectangle 86"/>
            <p:cNvSpPr>
              <a:spLocks noChangeArrowheads="1"/>
            </p:cNvSpPr>
            <p:nvPr/>
          </p:nvSpPr>
          <p:spPr bwMode="auto">
            <a:xfrm>
              <a:off x="1194" y="1903"/>
              <a:ext cx="33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solidFill>
                    <a:srgbClr val="000000"/>
                  </a:solidFill>
                  <a:latin typeface="Courier New" panose="02070309020205020404" pitchFamily="49" charset="0"/>
                </a:rPr>
                <a:t>and such </a:t>
              </a:r>
              <a:r>
                <a:rPr lang="en-US" altLang="en-US" sz="1400" b="1" u="sng" dirty="0">
                  <a:solidFill>
                    <a:srgbClr val="000000"/>
                  </a:solidFill>
                  <a:latin typeface="Courier New" panose="02070309020205020404" pitchFamily="49" charset="0"/>
                </a:rPr>
                <a:t>designs will be considered satisfactory </a:t>
              </a:r>
              <a:endParaRPr lang="en-US" altLang="en-US" sz="1800" u="sng" dirty="0"/>
            </a:p>
          </p:txBody>
        </p:sp>
        <p:sp>
          <p:nvSpPr>
            <p:cNvPr id="18466" name="Rectangle 87"/>
            <p:cNvSpPr>
              <a:spLocks noChangeArrowheads="1"/>
            </p:cNvSpPr>
            <p:nvPr/>
          </p:nvSpPr>
          <p:spPr bwMode="auto">
            <a:xfrm>
              <a:off x="4456" y="1903"/>
              <a:ext cx="2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only</a:t>
              </a:r>
              <a:endParaRPr lang="en-US" altLang="en-US" sz="1800" u="sng"/>
            </a:p>
          </p:txBody>
        </p:sp>
        <p:sp>
          <p:nvSpPr>
            <p:cNvPr id="18467" name="Rectangle 88"/>
            <p:cNvSpPr>
              <a:spLocks noChangeArrowheads="1"/>
            </p:cNvSpPr>
            <p:nvPr/>
          </p:nvSpPr>
          <p:spPr bwMode="auto">
            <a:xfrm>
              <a:off x="4722" y="1903"/>
              <a:ext cx="1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Courier New" panose="02070309020205020404" pitchFamily="49" charset="0"/>
                </a:rPr>
                <a:t> </a:t>
              </a:r>
              <a:endParaRPr lang="en-US" altLang="en-US" sz="1800"/>
            </a:p>
          </p:txBody>
        </p:sp>
        <p:sp>
          <p:nvSpPr>
            <p:cNvPr id="18468" name="Rectangle 89"/>
            <p:cNvSpPr>
              <a:spLocks noChangeArrowheads="1"/>
            </p:cNvSpPr>
            <p:nvPr/>
          </p:nvSpPr>
          <p:spPr bwMode="auto">
            <a:xfrm>
              <a:off x="4788" y="1903"/>
              <a:ext cx="2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if </a:t>
              </a:r>
              <a:endParaRPr lang="en-US" altLang="en-US" sz="1800" u="sng"/>
            </a:p>
          </p:txBody>
        </p:sp>
        <p:sp>
          <p:nvSpPr>
            <p:cNvPr id="18469" name="Rectangle 90"/>
            <p:cNvSpPr>
              <a:spLocks noChangeArrowheads="1"/>
            </p:cNvSpPr>
            <p:nvPr/>
          </p:nvSpPr>
          <p:spPr bwMode="auto">
            <a:xfrm>
              <a:off x="528" y="2029"/>
              <a:ext cx="18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dirty="0">
                  <a:solidFill>
                    <a:srgbClr val="000000"/>
                  </a:solidFill>
                  <a:latin typeface="Courier New" panose="02070309020205020404" pitchFamily="49" charset="0"/>
                </a:rPr>
                <a:t>two or more simultaneous an</a:t>
              </a:r>
              <a:endParaRPr lang="en-US" altLang="en-US" sz="1800" u="sng" dirty="0"/>
            </a:p>
          </p:txBody>
        </p:sp>
        <p:sp>
          <p:nvSpPr>
            <p:cNvPr id="18470" name="Rectangle 91"/>
            <p:cNvSpPr>
              <a:spLocks noChangeArrowheads="1"/>
            </p:cNvSpPr>
            <p:nvPr/>
          </p:nvSpPr>
          <p:spPr bwMode="auto">
            <a:xfrm>
              <a:off x="2326" y="2029"/>
              <a:ext cx="18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d independent contingencies</a:t>
              </a:r>
              <a:endParaRPr lang="en-US" altLang="en-US" sz="1800" u="sng"/>
            </a:p>
          </p:txBody>
        </p:sp>
        <p:sp>
          <p:nvSpPr>
            <p:cNvPr id="18471" name="Rectangle 92"/>
            <p:cNvSpPr>
              <a:spLocks noChangeArrowheads="1"/>
            </p:cNvSpPr>
            <p:nvPr/>
          </p:nvSpPr>
          <p:spPr bwMode="auto">
            <a:xfrm>
              <a:off x="4123" y="2029"/>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 </a:t>
              </a:r>
              <a:endParaRPr lang="en-US" altLang="en-US" sz="1800" u="sng"/>
            </a:p>
          </p:txBody>
        </p:sp>
        <p:sp>
          <p:nvSpPr>
            <p:cNvPr id="18472" name="Rectangle 93"/>
            <p:cNvSpPr>
              <a:spLocks noChangeArrowheads="1"/>
            </p:cNvSpPr>
            <p:nvPr/>
          </p:nvSpPr>
          <p:spPr bwMode="auto">
            <a:xfrm>
              <a:off x="4190" y="2029"/>
              <a:ext cx="7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a:solidFill>
                    <a:srgbClr val="000000"/>
                  </a:solidFill>
                  <a:latin typeface="Courier New" panose="02070309020205020404" pitchFamily="49" charset="0"/>
                </a:rPr>
                <a:t>must occur </a:t>
              </a:r>
              <a:endParaRPr lang="en-US" altLang="en-US" sz="1800" u="sng"/>
            </a:p>
          </p:txBody>
        </p:sp>
        <p:sp>
          <p:nvSpPr>
            <p:cNvPr id="18473" name="Rectangle 94"/>
            <p:cNvSpPr>
              <a:spLocks noChangeArrowheads="1"/>
            </p:cNvSpPr>
            <p:nvPr/>
          </p:nvSpPr>
          <p:spPr bwMode="auto">
            <a:xfrm>
              <a:off x="528" y="2154"/>
              <a:ext cx="201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solidFill>
                    <a:srgbClr val="000000"/>
                  </a:solidFill>
                  <a:latin typeface="Courier New" panose="02070309020205020404" pitchFamily="49" charset="0"/>
                </a:rPr>
                <a:t>to promote a chain reaction. </a:t>
              </a:r>
              <a:endParaRPr lang="en-US" altLang="en-US" sz="1800" dirty="0"/>
            </a:p>
          </p:txBody>
        </p:sp>
        <p:sp>
          <p:nvSpPr>
            <p:cNvPr id="18474" name="Rectangle 95"/>
            <p:cNvSpPr>
              <a:spLocks noChangeArrowheads="1"/>
            </p:cNvSpPr>
            <p:nvPr/>
          </p:nvSpPr>
          <p:spPr bwMode="auto">
            <a:xfrm>
              <a:off x="2458" y="2146"/>
              <a:ext cx="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Calibri" panose="020F0502020204030204" pitchFamily="34" charset="0"/>
                </a:rPr>
                <a:t> </a:t>
              </a:r>
              <a:endParaRPr lang="en-US" altLang="en-US" sz="1800"/>
            </a:p>
          </p:txBody>
        </p:sp>
      </p:grpSp>
    </p:spTree>
    <p:extLst>
      <p:ext uri="{BB962C8B-B14F-4D97-AF65-F5344CB8AC3E}">
        <p14:creationId xmlns:p14="http://schemas.microsoft.com/office/powerpoint/2010/main" val="255041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DCP and Nuclear Parameters</a:t>
            </a:r>
          </a:p>
        </p:txBody>
      </p:sp>
      <p:sp>
        <p:nvSpPr>
          <p:cNvPr id="5" name="Content Placeholder 4"/>
          <p:cNvSpPr>
            <a:spLocks noGrp="1"/>
          </p:cNvSpPr>
          <p:nvPr>
            <p:ph idx="1"/>
          </p:nvPr>
        </p:nvSpPr>
        <p:spPr/>
        <p:txBody>
          <a:bodyPr/>
          <a:lstStyle/>
          <a:p>
            <a:pPr marL="0" indent="0">
              <a:buNone/>
            </a:pPr>
            <a:r>
              <a:rPr lang="en-US" b="1" dirty="0">
                <a:solidFill>
                  <a:srgbClr val="FF0000"/>
                </a:solidFill>
              </a:rPr>
              <a:t>DCP Require Multiple Parameter Control?</a:t>
            </a:r>
          </a:p>
          <a:p>
            <a:r>
              <a:rPr lang="en-US" altLang="en-US" dirty="0"/>
              <a:t>“Nuclear Parameters” – MAGIC MERV</a:t>
            </a:r>
          </a:p>
          <a:p>
            <a:r>
              <a:rPr lang="en-US" altLang="en-US" dirty="0"/>
              <a:t>DCP recommending control of at least two independent parameters has historically been an unofficial interpretation (i.e. not an official ANSI interpretation)</a:t>
            </a:r>
          </a:p>
          <a:p>
            <a:r>
              <a:rPr lang="en-US" altLang="en-US" dirty="0"/>
              <a:t>No longer required by DOE</a:t>
            </a:r>
          </a:p>
          <a:p>
            <a:r>
              <a:rPr lang="en-US" altLang="en-US" dirty="0"/>
              <a:t>ANSI/ANS-8.1 2014 version provides some clarification…</a:t>
            </a:r>
          </a:p>
          <a:p>
            <a:endParaRPr lang="en-US" dirty="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16</a:t>
            </a:fld>
            <a:endParaRPr lang="en-US" dirty="0"/>
          </a:p>
        </p:txBody>
      </p:sp>
    </p:spTree>
    <p:extLst>
      <p:ext uri="{BB962C8B-B14F-4D97-AF65-F5344CB8AC3E}">
        <p14:creationId xmlns:p14="http://schemas.microsoft.com/office/powerpoint/2010/main" val="296931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DCP and Nuclear Parameters</a:t>
            </a:r>
          </a:p>
        </p:txBody>
      </p:sp>
      <p:sp>
        <p:nvSpPr>
          <p:cNvPr id="3" name="Content Placeholder 2"/>
          <p:cNvSpPr>
            <a:spLocks noGrp="1"/>
          </p:cNvSpPr>
          <p:nvPr>
            <p:ph idx="1"/>
          </p:nvPr>
        </p:nvSpPr>
        <p:spPr/>
        <p:txBody>
          <a:bodyPr/>
          <a:lstStyle/>
          <a:p>
            <a:pPr marL="0" indent="0">
              <a:buNone/>
              <a:defRPr/>
            </a:pPr>
            <a:r>
              <a:rPr lang="en-US" altLang="en-US" b="1" dirty="0">
                <a:solidFill>
                  <a:srgbClr val="FF0000"/>
                </a:solidFill>
              </a:rPr>
              <a:t>DCP in ANS-8.1-2014, Appendix B</a:t>
            </a:r>
            <a:endParaRPr lang="en-US" b="1" dirty="0">
              <a:solidFill>
                <a:srgbClr val="FF0000"/>
              </a:solidFill>
            </a:endParaRPr>
          </a:p>
          <a:p>
            <a:pPr>
              <a:defRPr/>
            </a:pPr>
            <a:r>
              <a:rPr lang="en-US" dirty="0"/>
              <a:t>“…does not refer to parameters or controls…”</a:t>
            </a:r>
          </a:p>
          <a:p>
            <a:pPr>
              <a:defRPr/>
            </a:pPr>
            <a:r>
              <a:rPr lang="en-US" dirty="0"/>
              <a:t>“The phrases ‘multiple controls on a single parameter’ or ‘multiple parameter control’ have no bearing on whether DCP is properly satisfied.”</a:t>
            </a:r>
          </a:p>
          <a:p>
            <a:pPr>
              <a:defRPr/>
            </a:pPr>
            <a:r>
              <a:rPr lang="en-US" dirty="0"/>
              <a:t>The appendix suggests that crediting “multiple independent controls to prevent a single change in process conditions” is acceptable for complying with PA but not compliant with DCP</a:t>
            </a:r>
          </a:p>
          <a:p>
            <a:pPr lvl="1">
              <a:defRPr/>
            </a:pPr>
            <a:r>
              <a:rPr lang="en-US" dirty="0"/>
              <a:t>DCP does not address credibility of “unlikely” changes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17</a:t>
            </a:fld>
            <a:endParaRPr lang="en-US" dirty="0"/>
          </a:p>
        </p:txBody>
      </p:sp>
    </p:spTree>
    <p:extLst>
      <p:ext uri="{BB962C8B-B14F-4D97-AF65-F5344CB8AC3E}">
        <p14:creationId xmlns:p14="http://schemas.microsoft.com/office/powerpoint/2010/main" val="26403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My Perspective on DCP</a:t>
            </a:r>
            <a:endParaRPr lang="en-US" dirty="0"/>
          </a:p>
        </p:txBody>
      </p:sp>
      <p:sp>
        <p:nvSpPr>
          <p:cNvPr id="3" name="Content Placeholder 2"/>
          <p:cNvSpPr>
            <a:spLocks noGrp="1"/>
          </p:cNvSpPr>
          <p:nvPr>
            <p:ph idx="1"/>
          </p:nvPr>
        </p:nvSpPr>
        <p:spPr/>
        <p:txBody>
          <a:bodyPr/>
          <a:lstStyle/>
          <a:p>
            <a:r>
              <a:rPr lang="en-US" altLang="en-US" dirty="0"/>
              <a:t>Goals</a:t>
            </a:r>
          </a:p>
          <a:p>
            <a:pPr lvl="1"/>
            <a:r>
              <a:rPr lang="en-US" altLang="en-US" dirty="0"/>
              <a:t>Defense in Depth</a:t>
            </a:r>
          </a:p>
          <a:p>
            <a:pPr lvl="1"/>
            <a:r>
              <a:rPr lang="en-US" altLang="en-US" dirty="0"/>
              <a:t>Diversity of Controls (such that one change is not expected to affect all controls)</a:t>
            </a:r>
          </a:p>
          <a:p>
            <a:r>
              <a:rPr lang="en-US" altLang="en-US" dirty="0"/>
              <a:t>Practicality</a:t>
            </a:r>
          </a:p>
          <a:p>
            <a:pPr lvl="1"/>
            <a:r>
              <a:rPr lang="en-US" altLang="en-US" dirty="0"/>
              <a:t>Control of two independent parameters may be effective for demonstrating subcriticality, but may lead to controls being out of balance with other similar hazards (safe mass and safe geometry?)</a:t>
            </a:r>
          </a:p>
          <a:p>
            <a:pPr lvl="1"/>
            <a:r>
              <a:rPr lang="en-US" altLang="en-US" dirty="0"/>
              <a:t>Overall protection of the worker should guide application of DCP</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18</a:t>
            </a:fld>
            <a:endParaRPr lang="en-US" dirty="0"/>
          </a:p>
        </p:txBody>
      </p:sp>
    </p:spTree>
    <p:extLst>
      <p:ext uri="{BB962C8B-B14F-4D97-AF65-F5344CB8AC3E}">
        <p14:creationId xmlns:p14="http://schemas.microsoft.com/office/powerpoint/2010/main" val="130967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D3D421-8F30-42FF-BB7F-3FD11752B76B}"/>
              </a:ext>
            </a:extLst>
          </p:cNvPr>
          <p:cNvSpPr>
            <a:spLocks noGrp="1" noChangeArrowheads="1"/>
          </p:cNvSpPr>
          <p:nvPr>
            <p:ph type="title"/>
          </p:nvPr>
        </p:nvSpPr>
        <p:spPr/>
        <p:txBody>
          <a:bodyPr/>
          <a:lstStyle/>
          <a:p>
            <a:r>
              <a:rPr lang="en-US" altLang="en-US"/>
              <a:t>ANSI/ANS-8.19 Requirements</a:t>
            </a:r>
          </a:p>
        </p:txBody>
      </p:sp>
      <p:sp>
        <p:nvSpPr>
          <p:cNvPr id="22531" name="Content Placeholder 2">
            <a:extLst>
              <a:ext uri="{FF2B5EF4-FFF2-40B4-BE49-F238E27FC236}">
                <a16:creationId xmlns:a16="http://schemas.microsoft.com/office/drawing/2014/main" id="{EA36D7E9-130D-481E-9C75-951606A62EA9}"/>
              </a:ext>
            </a:extLst>
          </p:cNvPr>
          <p:cNvSpPr>
            <a:spLocks noGrp="1" noChangeArrowheads="1"/>
          </p:cNvSpPr>
          <p:nvPr>
            <p:ph idx="1"/>
          </p:nvPr>
        </p:nvSpPr>
        <p:spPr/>
        <p:txBody>
          <a:bodyPr/>
          <a:lstStyle/>
          <a:p>
            <a:r>
              <a:rPr lang="en-US" altLang="en-US"/>
              <a:t>Requires PA</a:t>
            </a:r>
          </a:p>
          <a:p>
            <a:r>
              <a:rPr lang="en-US" altLang="en-US"/>
              <a:t>Credible abnormal determined with input from knowledgeable individuals</a:t>
            </a:r>
          </a:p>
          <a:p>
            <a:r>
              <a:rPr lang="en-US" altLang="en-US"/>
              <a:t>Evaluation determine/identify controlled parameters and their limits</a:t>
            </a:r>
          </a:p>
          <a:p>
            <a:r>
              <a:rPr lang="en-US" altLang="en-US"/>
              <a:t>Evaluation documented w/sufficient “detail, clarity, and lack of ambiguity” to allow for “independent judgment” of results</a:t>
            </a:r>
          </a:p>
          <a:p>
            <a:r>
              <a:rPr lang="en-US" altLang="en-US"/>
              <a:t>Reviewer familiar with NCS and operations</a:t>
            </a:r>
          </a:p>
          <a:p>
            <a:endParaRPr lang="en-US" altLang="en-US"/>
          </a:p>
          <a:p>
            <a:endParaRPr lang="en-US" altLang="en-US"/>
          </a:p>
        </p:txBody>
      </p:sp>
      <p:sp>
        <p:nvSpPr>
          <p:cNvPr id="22532" name="Slide Number Placeholder 3">
            <a:extLst>
              <a:ext uri="{FF2B5EF4-FFF2-40B4-BE49-F238E27FC236}">
                <a16:creationId xmlns:a16="http://schemas.microsoft.com/office/drawing/2014/main" id="{7D5E9DF5-FC4C-47F8-8B2A-40E4A09B82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3EE3B3-A6C4-4A83-86A3-304018F6A699}" type="slidenum">
              <a:rPr lang="en-US" altLang="en-US" sz="1400" smtClean="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Purpose</a:t>
            </a:r>
          </a:p>
          <a:p>
            <a:r>
              <a:rPr lang="en-US" dirty="0"/>
              <a:t>Safety Criteria</a:t>
            </a:r>
          </a:p>
          <a:p>
            <a:r>
              <a:rPr lang="en-US" dirty="0"/>
              <a:t>Typical Steps</a:t>
            </a:r>
          </a:p>
          <a:p>
            <a:r>
              <a:rPr lang="en-US" dirty="0"/>
              <a:t>Other Considerations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a:t>
            </a:fld>
            <a:endParaRPr lang="en-US" dirty="0"/>
          </a:p>
        </p:txBody>
      </p:sp>
    </p:spTree>
    <p:extLst>
      <p:ext uri="{BB962C8B-B14F-4D97-AF65-F5344CB8AC3E}">
        <p14:creationId xmlns:p14="http://schemas.microsoft.com/office/powerpoint/2010/main" val="380690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C646113-347B-469B-9288-7EA53D74C63C}"/>
              </a:ext>
            </a:extLst>
          </p:cNvPr>
          <p:cNvSpPr>
            <a:spLocks noGrp="1" noChangeArrowheads="1"/>
          </p:cNvSpPr>
          <p:nvPr>
            <p:ph type="title"/>
          </p:nvPr>
        </p:nvSpPr>
        <p:spPr/>
        <p:txBody>
          <a:bodyPr/>
          <a:lstStyle/>
          <a:p>
            <a:r>
              <a:rPr lang="en-US" altLang="en-US"/>
              <a:t>ANSI/ANS-8.19 Recommendations</a:t>
            </a:r>
          </a:p>
        </p:txBody>
      </p:sp>
      <p:sp>
        <p:nvSpPr>
          <p:cNvPr id="23555" name="Content Placeholder 2">
            <a:extLst>
              <a:ext uri="{FF2B5EF4-FFF2-40B4-BE49-F238E27FC236}">
                <a16:creationId xmlns:a16="http://schemas.microsoft.com/office/drawing/2014/main" id="{D6918CB6-E729-4866-88E2-AC8EDEBF1600}"/>
              </a:ext>
            </a:extLst>
          </p:cNvPr>
          <p:cNvSpPr>
            <a:spLocks noGrp="1" noChangeArrowheads="1"/>
          </p:cNvSpPr>
          <p:nvPr>
            <p:ph idx="1"/>
          </p:nvPr>
        </p:nvSpPr>
        <p:spPr/>
        <p:txBody>
          <a:bodyPr/>
          <a:lstStyle/>
          <a:p>
            <a:r>
              <a:rPr lang="en-US" altLang="en-US"/>
              <a:t>NCS staff performing evaluation observe relevant equipment, activities, and practices</a:t>
            </a:r>
          </a:p>
          <a:p>
            <a:r>
              <a:rPr lang="en-US" altLang="en-US"/>
              <a:t>Supervisor responsible for operation confirm normal and credible abnormal conditions; derived requirements are verifiable and compatible with operation</a:t>
            </a:r>
          </a:p>
        </p:txBody>
      </p:sp>
      <p:sp>
        <p:nvSpPr>
          <p:cNvPr id="23556" name="Slide Number Placeholder 3">
            <a:extLst>
              <a:ext uri="{FF2B5EF4-FFF2-40B4-BE49-F238E27FC236}">
                <a16:creationId xmlns:a16="http://schemas.microsoft.com/office/drawing/2014/main" id="{F31B97A6-EC70-4F84-BEB7-FBC4D3A93B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A8D789-03C3-4206-BC67-9999189FF1C8}" type="slidenum">
              <a:rPr lang="en-US" altLang="en-US" sz="1400" smtClean="0"/>
              <a:pPr>
                <a:spcBef>
                  <a:spcPct val="0"/>
                </a:spcBef>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775076-F432-414E-BD7A-F12D17AB4770}"/>
              </a:ext>
            </a:extLst>
          </p:cNvPr>
          <p:cNvSpPr>
            <a:spLocks noGrp="1" noChangeArrowheads="1"/>
          </p:cNvSpPr>
          <p:nvPr>
            <p:ph type="title"/>
          </p:nvPr>
        </p:nvSpPr>
        <p:spPr/>
        <p:txBody>
          <a:bodyPr/>
          <a:lstStyle/>
          <a:p>
            <a:r>
              <a:rPr lang="en-US" altLang="en-US" dirty="0"/>
              <a:t>Criticality Safety Evaluations (CSEs)</a:t>
            </a:r>
          </a:p>
        </p:txBody>
      </p:sp>
      <p:sp>
        <p:nvSpPr>
          <p:cNvPr id="24579" name="Slide Number Placeholder 3">
            <a:extLst>
              <a:ext uri="{FF2B5EF4-FFF2-40B4-BE49-F238E27FC236}">
                <a16:creationId xmlns:a16="http://schemas.microsoft.com/office/drawing/2014/main" id="{9200F13A-2F9A-4F4C-B5CB-C37EDD9F8F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793DF6-5094-4047-98A1-70BC29F7514B}" type="slidenum">
              <a:rPr lang="en-US" altLang="en-US" sz="1400" smtClean="0"/>
              <a:pPr>
                <a:spcBef>
                  <a:spcPct val="0"/>
                </a:spcBef>
                <a:buFontTx/>
                <a:buNone/>
              </a:pPr>
              <a:t>21</a:t>
            </a:fld>
            <a:endParaRPr lang="en-US" altLang="en-US" sz="1400"/>
          </a:p>
        </p:txBody>
      </p:sp>
      <p:sp>
        <p:nvSpPr>
          <p:cNvPr id="5" name="Cloud 4">
            <a:extLst>
              <a:ext uri="{FF2B5EF4-FFF2-40B4-BE49-F238E27FC236}">
                <a16:creationId xmlns:a16="http://schemas.microsoft.com/office/drawing/2014/main" id="{5488887F-74A8-409B-8282-DDE7DC95198E}"/>
              </a:ext>
            </a:extLst>
          </p:cNvPr>
          <p:cNvSpPr/>
          <p:nvPr/>
        </p:nvSpPr>
        <p:spPr>
          <a:xfrm>
            <a:off x="533400" y="1676400"/>
            <a:ext cx="20574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Normal</a:t>
            </a:r>
          </a:p>
          <a:p>
            <a:pPr algn="ctr" eaLnBrk="1" hangingPunct="1">
              <a:defRPr/>
            </a:pPr>
            <a:r>
              <a:rPr lang="en-US" dirty="0">
                <a:solidFill>
                  <a:schemeClr val="tx1"/>
                </a:solidFill>
              </a:rPr>
              <a:t>Conditions</a:t>
            </a:r>
          </a:p>
        </p:txBody>
      </p:sp>
      <p:sp>
        <p:nvSpPr>
          <p:cNvPr id="6" name="Cloud 5">
            <a:extLst>
              <a:ext uri="{FF2B5EF4-FFF2-40B4-BE49-F238E27FC236}">
                <a16:creationId xmlns:a16="http://schemas.microsoft.com/office/drawing/2014/main" id="{50855C8E-ADFA-4D85-A9F4-4ABACDF38440}"/>
              </a:ext>
            </a:extLst>
          </p:cNvPr>
          <p:cNvSpPr/>
          <p:nvPr/>
        </p:nvSpPr>
        <p:spPr>
          <a:xfrm>
            <a:off x="3733800" y="1676400"/>
            <a:ext cx="20574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Credible Abnormal</a:t>
            </a:r>
          </a:p>
          <a:p>
            <a:pPr algn="ctr" eaLnBrk="1" hangingPunct="1">
              <a:defRPr/>
            </a:pPr>
            <a:r>
              <a:rPr lang="en-US" dirty="0">
                <a:solidFill>
                  <a:schemeClr val="tx1"/>
                </a:solidFill>
              </a:rPr>
              <a:t>Conditions</a:t>
            </a:r>
          </a:p>
        </p:txBody>
      </p:sp>
      <p:sp>
        <p:nvSpPr>
          <p:cNvPr id="7" name="Cloud 6">
            <a:extLst>
              <a:ext uri="{FF2B5EF4-FFF2-40B4-BE49-F238E27FC236}">
                <a16:creationId xmlns:a16="http://schemas.microsoft.com/office/drawing/2014/main" id="{4404EB7C-06F8-4915-8379-93E7A7FDDBE8}"/>
              </a:ext>
            </a:extLst>
          </p:cNvPr>
          <p:cNvSpPr/>
          <p:nvPr/>
        </p:nvSpPr>
        <p:spPr>
          <a:xfrm>
            <a:off x="6553200" y="1676400"/>
            <a:ext cx="20574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Criticality</a:t>
            </a:r>
          </a:p>
          <a:p>
            <a:pPr algn="ctr" eaLnBrk="1" hangingPunct="1">
              <a:defRPr/>
            </a:pPr>
            <a:r>
              <a:rPr lang="en-US" dirty="0">
                <a:solidFill>
                  <a:schemeClr val="tx1"/>
                </a:solidFill>
              </a:rPr>
              <a:t>Accident</a:t>
            </a:r>
          </a:p>
          <a:p>
            <a:pPr algn="ctr" eaLnBrk="1" hangingPunct="1">
              <a:defRPr/>
            </a:pPr>
            <a:r>
              <a:rPr lang="en-US" dirty="0">
                <a:solidFill>
                  <a:schemeClr val="tx1"/>
                </a:solidFill>
              </a:rPr>
              <a:t>Possible</a:t>
            </a:r>
          </a:p>
        </p:txBody>
      </p:sp>
      <p:sp>
        <p:nvSpPr>
          <p:cNvPr id="10" name="Right Arrow 9">
            <a:extLst>
              <a:ext uri="{FF2B5EF4-FFF2-40B4-BE49-F238E27FC236}">
                <a16:creationId xmlns:a16="http://schemas.microsoft.com/office/drawing/2014/main" id="{C181F227-BEE5-4DF6-994C-406C7624FC6F}"/>
              </a:ext>
            </a:extLst>
          </p:cNvPr>
          <p:cNvSpPr/>
          <p:nvPr/>
        </p:nvSpPr>
        <p:spPr>
          <a:xfrm>
            <a:off x="2590800" y="21336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ight Arrow 10">
            <a:extLst>
              <a:ext uri="{FF2B5EF4-FFF2-40B4-BE49-F238E27FC236}">
                <a16:creationId xmlns:a16="http://schemas.microsoft.com/office/drawing/2014/main" id="{2BE76F3F-246C-4D73-B21C-10ED5648924B}"/>
              </a:ext>
            </a:extLst>
          </p:cNvPr>
          <p:cNvSpPr/>
          <p:nvPr/>
        </p:nvSpPr>
        <p:spPr>
          <a:xfrm>
            <a:off x="2590800" y="24384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a:extLst>
              <a:ext uri="{FF2B5EF4-FFF2-40B4-BE49-F238E27FC236}">
                <a16:creationId xmlns:a16="http://schemas.microsoft.com/office/drawing/2014/main" id="{8FD64F5D-5CD0-4594-B104-FA059DA64E1F}"/>
              </a:ext>
            </a:extLst>
          </p:cNvPr>
          <p:cNvSpPr/>
          <p:nvPr/>
        </p:nvSpPr>
        <p:spPr>
          <a:xfrm>
            <a:off x="2590800" y="27432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ight Arrow 12">
            <a:extLst>
              <a:ext uri="{FF2B5EF4-FFF2-40B4-BE49-F238E27FC236}">
                <a16:creationId xmlns:a16="http://schemas.microsoft.com/office/drawing/2014/main" id="{68EB37BE-4F7A-46EC-89BE-F5DDCE14556D}"/>
              </a:ext>
            </a:extLst>
          </p:cNvPr>
          <p:cNvSpPr/>
          <p:nvPr/>
        </p:nvSpPr>
        <p:spPr>
          <a:xfrm>
            <a:off x="2590800" y="30480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ight Arrow 13">
            <a:extLst>
              <a:ext uri="{FF2B5EF4-FFF2-40B4-BE49-F238E27FC236}">
                <a16:creationId xmlns:a16="http://schemas.microsoft.com/office/drawing/2014/main" id="{BC9719BC-82F0-418D-8156-362D8127D4C5}"/>
              </a:ext>
            </a:extLst>
          </p:cNvPr>
          <p:cNvSpPr/>
          <p:nvPr/>
        </p:nvSpPr>
        <p:spPr>
          <a:xfrm>
            <a:off x="2590800" y="39624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8" name="TextBox 14">
            <a:extLst>
              <a:ext uri="{FF2B5EF4-FFF2-40B4-BE49-F238E27FC236}">
                <a16:creationId xmlns:a16="http://schemas.microsoft.com/office/drawing/2014/main" id="{05F762E2-D656-465F-A376-9AD13EB43EF5}"/>
              </a:ext>
            </a:extLst>
          </p:cNvPr>
          <p:cNvSpPr txBox="1">
            <a:spLocks noChangeArrowheads="1"/>
          </p:cNvSpPr>
          <p:nvPr/>
        </p:nvSpPr>
        <p:spPr bwMode="auto">
          <a:xfrm>
            <a:off x="2971800" y="3124200"/>
            <a:ext cx="24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a:t>
            </a:r>
          </a:p>
          <a:p>
            <a:pPr eaLnBrk="1" hangingPunct="1">
              <a:spcBef>
                <a:spcPct val="0"/>
              </a:spcBef>
              <a:buFontTx/>
              <a:buNone/>
            </a:pPr>
            <a:r>
              <a:rPr lang="en-US" altLang="en-US" sz="1800" b="1"/>
              <a:t>.</a:t>
            </a:r>
          </a:p>
          <a:p>
            <a:pPr eaLnBrk="1" hangingPunct="1">
              <a:spcBef>
                <a:spcPct val="0"/>
              </a:spcBef>
              <a:buFontTx/>
              <a:buNone/>
            </a:pPr>
            <a:r>
              <a:rPr lang="en-US" altLang="en-US" sz="1800" b="1"/>
              <a:t>.</a:t>
            </a:r>
          </a:p>
        </p:txBody>
      </p:sp>
      <p:sp>
        <p:nvSpPr>
          <p:cNvPr id="24589" name="TextBox 15">
            <a:extLst>
              <a:ext uri="{FF2B5EF4-FFF2-40B4-BE49-F238E27FC236}">
                <a16:creationId xmlns:a16="http://schemas.microsoft.com/office/drawing/2014/main" id="{45E0D0C1-B81E-4231-87EC-4C43AC87CBA4}"/>
              </a:ext>
            </a:extLst>
          </p:cNvPr>
          <p:cNvSpPr txBox="1">
            <a:spLocks noChangeArrowheads="1"/>
          </p:cNvSpPr>
          <p:nvPr/>
        </p:nvSpPr>
        <p:spPr bwMode="auto">
          <a:xfrm>
            <a:off x="2286000" y="1752600"/>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Contingencies</a:t>
            </a:r>
          </a:p>
        </p:txBody>
      </p:sp>
      <p:sp>
        <p:nvSpPr>
          <p:cNvPr id="24590" name="TextBox 16">
            <a:extLst>
              <a:ext uri="{FF2B5EF4-FFF2-40B4-BE49-F238E27FC236}">
                <a16:creationId xmlns:a16="http://schemas.microsoft.com/office/drawing/2014/main" id="{86C1BCB8-9021-4C15-B183-EB87BC68D3E1}"/>
              </a:ext>
            </a:extLst>
          </p:cNvPr>
          <p:cNvSpPr txBox="1">
            <a:spLocks noChangeArrowheads="1"/>
          </p:cNvSpPr>
          <p:nvPr/>
        </p:nvSpPr>
        <p:spPr bwMode="auto">
          <a:xfrm>
            <a:off x="1528763" y="4354513"/>
            <a:ext cx="3219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Must be unlikely, independent</a:t>
            </a:r>
          </a:p>
          <a:p>
            <a:pPr eaLnBrk="1" hangingPunct="1">
              <a:spcBef>
                <a:spcPct val="0"/>
              </a:spcBef>
              <a:buFontTx/>
              <a:buNone/>
            </a:pPr>
            <a:r>
              <a:rPr lang="en-US" altLang="en-US" sz="1800"/>
              <a:t>(</a:t>
            </a:r>
            <a:r>
              <a:rPr lang="en-US" altLang="en-US" sz="1800" b="1"/>
              <a:t>self-evident</a:t>
            </a:r>
            <a:r>
              <a:rPr lang="en-US" altLang="en-US" sz="1800"/>
              <a:t>), and subcritical</a:t>
            </a:r>
          </a:p>
        </p:txBody>
      </p:sp>
      <p:sp>
        <p:nvSpPr>
          <p:cNvPr id="18" name="Right Arrow 17">
            <a:extLst>
              <a:ext uri="{FF2B5EF4-FFF2-40B4-BE49-F238E27FC236}">
                <a16:creationId xmlns:a16="http://schemas.microsoft.com/office/drawing/2014/main" id="{748976EA-DE27-477A-9AED-FC278EE58EB3}"/>
              </a:ext>
            </a:extLst>
          </p:cNvPr>
          <p:cNvSpPr/>
          <p:nvPr/>
        </p:nvSpPr>
        <p:spPr>
          <a:xfrm>
            <a:off x="5638800" y="21336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ight Arrow 18">
            <a:extLst>
              <a:ext uri="{FF2B5EF4-FFF2-40B4-BE49-F238E27FC236}">
                <a16:creationId xmlns:a16="http://schemas.microsoft.com/office/drawing/2014/main" id="{E57D1A48-7B55-4FB9-8A15-65A621B786ED}"/>
              </a:ext>
            </a:extLst>
          </p:cNvPr>
          <p:cNvSpPr/>
          <p:nvPr/>
        </p:nvSpPr>
        <p:spPr>
          <a:xfrm>
            <a:off x="5638800" y="24384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ight Arrow 19">
            <a:extLst>
              <a:ext uri="{FF2B5EF4-FFF2-40B4-BE49-F238E27FC236}">
                <a16:creationId xmlns:a16="http://schemas.microsoft.com/office/drawing/2014/main" id="{6512AAC0-A6F5-42BE-A272-CD94D6F21C3B}"/>
              </a:ext>
            </a:extLst>
          </p:cNvPr>
          <p:cNvSpPr/>
          <p:nvPr/>
        </p:nvSpPr>
        <p:spPr>
          <a:xfrm>
            <a:off x="5638800" y="27432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ight Arrow 20">
            <a:extLst>
              <a:ext uri="{FF2B5EF4-FFF2-40B4-BE49-F238E27FC236}">
                <a16:creationId xmlns:a16="http://schemas.microsoft.com/office/drawing/2014/main" id="{30D3ED47-F28F-46D3-9E86-D86E580A2293}"/>
              </a:ext>
            </a:extLst>
          </p:cNvPr>
          <p:cNvSpPr/>
          <p:nvPr/>
        </p:nvSpPr>
        <p:spPr>
          <a:xfrm>
            <a:off x="5638800" y="30480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ight Arrow 21">
            <a:extLst>
              <a:ext uri="{FF2B5EF4-FFF2-40B4-BE49-F238E27FC236}">
                <a16:creationId xmlns:a16="http://schemas.microsoft.com/office/drawing/2014/main" id="{059777F3-BA24-4DFD-8E30-A59589C99F95}"/>
              </a:ext>
            </a:extLst>
          </p:cNvPr>
          <p:cNvSpPr/>
          <p:nvPr/>
        </p:nvSpPr>
        <p:spPr>
          <a:xfrm>
            <a:off x="5638800" y="3962400"/>
            <a:ext cx="1143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96" name="TextBox 22">
            <a:extLst>
              <a:ext uri="{FF2B5EF4-FFF2-40B4-BE49-F238E27FC236}">
                <a16:creationId xmlns:a16="http://schemas.microsoft.com/office/drawing/2014/main" id="{25E6592D-3284-4192-A69C-C10605DABB2E}"/>
              </a:ext>
            </a:extLst>
          </p:cNvPr>
          <p:cNvSpPr txBox="1">
            <a:spLocks noChangeArrowheads="1"/>
          </p:cNvSpPr>
          <p:nvPr/>
        </p:nvSpPr>
        <p:spPr bwMode="auto">
          <a:xfrm>
            <a:off x="6019800" y="3124200"/>
            <a:ext cx="24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a:t>
            </a:r>
          </a:p>
          <a:p>
            <a:pPr eaLnBrk="1" hangingPunct="1">
              <a:spcBef>
                <a:spcPct val="0"/>
              </a:spcBef>
              <a:buFontTx/>
              <a:buNone/>
            </a:pPr>
            <a:r>
              <a:rPr lang="en-US" altLang="en-US" sz="1800" b="1"/>
              <a:t>.</a:t>
            </a:r>
          </a:p>
          <a:p>
            <a:pPr eaLnBrk="1" hangingPunct="1">
              <a:spcBef>
                <a:spcPct val="0"/>
              </a:spcBef>
              <a:buFontTx/>
              <a:buNone/>
            </a:pPr>
            <a:r>
              <a:rPr lang="en-US" altLang="en-US" sz="1800" b="1"/>
              <a:t>.</a:t>
            </a:r>
          </a:p>
        </p:txBody>
      </p:sp>
      <p:sp>
        <p:nvSpPr>
          <p:cNvPr id="24597" name="TextBox 23">
            <a:extLst>
              <a:ext uri="{FF2B5EF4-FFF2-40B4-BE49-F238E27FC236}">
                <a16:creationId xmlns:a16="http://schemas.microsoft.com/office/drawing/2014/main" id="{18A60DA2-93D7-437B-824A-368A631E021B}"/>
              </a:ext>
            </a:extLst>
          </p:cNvPr>
          <p:cNvSpPr txBox="1">
            <a:spLocks noChangeArrowheads="1"/>
          </p:cNvSpPr>
          <p:nvPr/>
        </p:nvSpPr>
        <p:spPr bwMode="auto">
          <a:xfrm>
            <a:off x="5486400" y="4354513"/>
            <a:ext cx="178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Barrier Analysis</a:t>
            </a:r>
          </a:p>
        </p:txBody>
      </p:sp>
      <p:sp>
        <p:nvSpPr>
          <p:cNvPr id="25" name="Left Brace 24">
            <a:extLst>
              <a:ext uri="{FF2B5EF4-FFF2-40B4-BE49-F238E27FC236}">
                <a16:creationId xmlns:a16="http://schemas.microsoft.com/office/drawing/2014/main" id="{57DB3B20-74CF-47F0-82A2-1D3E4FE9B6BC}"/>
              </a:ext>
            </a:extLst>
          </p:cNvPr>
          <p:cNvSpPr/>
          <p:nvPr/>
        </p:nvSpPr>
        <p:spPr>
          <a:xfrm rot="16200000">
            <a:off x="2633662" y="2786063"/>
            <a:ext cx="904875" cy="44958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599" name="TextBox 25">
            <a:extLst>
              <a:ext uri="{FF2B5EF4-FFF2-40B4-BE49-F238E27FC236}">
                <a16:creationId xmlns:a16="http://schemas.microsoft.com/office/drawing/2014/main" id="{5784286C-E910-466D-823B-BF4BB92524E8}"/>
              </a:ext>
            </a:extLst>
          </p:cNvPr>
          <p:cNvSpPr txBox="1">
            <a:spLocks noChangeArrowheads="1"/>
          </p:cNvSpPr>
          <p:nvPr/>
        </p:nvSpPr>
        <p:spPr bwMode="auto">
          <a:xfrm>
            <a:off x="2250841" y="5573713"/>
            <a:ext cx="1711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Typical PA</a:t>
            </a:r>
          </a:p>
        </p:txBody>
      </p:sp>
      <p:sp>
        <p:nvSpPr>
          <p:cNvPr id="27" name="Left Brace 26">
            <a:extLst>
              <a:ext uri="{FF2B5EF4-FFF2-40B4-BE49-F238E27FC236}">
                <a16:creationId xmlns:a16="http://schemas.microsoft.com/office/drawing/2014/main" id="{2496C24A-04D8-4639-B7D8-759248B0874F}"/>
              </a:ext>
            </a:extLst>
          </p:cNvPr>
          <p:cNvSpPr/>
          <p:nvPr/>
        </p:nvSpPr>
        <p:spPr>
          <a:xfrm rot="16200000">
            <a:off x="6481762" y="3576638"/>
            <a:ext cx="904875" cy="28956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601" name="TextBox 27">
            <a:extLst>
              <a:ext uri="{FF2B5EF4-FFF2-40B4-BE49-F238E27FC236}">
                <a16:creationId xmlns:a16="http://schemas.microsoft.com/office/drawing/2014/main" id="{919CAA35-EFC0-4014-9F36-AFE4505D60F6}"/>
              </a:ext>
            </a:extLst>
          </p:cNvPr>
          <p:cNvSpPr txBox="1">
            <a:spLocks noChangeArrowheads="1"/>
          </p:cNvSpPr>
          <p:nvPr/>
        </p:nvSpPr>
        <p:spPr bwMode="auto">
          <a:xfrm>
            <a:off x="5562600" y="5486400"/>
            <a:ext cx="339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Whether or not documented, </a:t>
            </a:r>
          </a:p>
          <a:p>
            <a:pPr eaLnBrk="1" hangingPunct="1">
              <a:spcBef>
                <a:spcPct val="0"/>
              </a:spcBef>
              <a:buFontTx/>
              <a:buNone/>
            </a:pPr>
            <a:r>
              <a:rPr lang="en-US" altLang="en-US" sz="1800"/>
              <a:t>analyst must understand where</a:t>
            </a:r>
          </a:p>
          <a:p>
            <a:pPr eaLnBrk="1" hangingPunct="1">
              <a:spcBef>
                <a:spcPct val="0"/>
              </a:spcBef>
              <a:buFontTx/>
              <a:buNone/>
            </a:pPr>
            <a:r>
              <a:rPr lang="en-US" altLang="en-US" sz="1800"/>
              <a:t>criticality is possible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A471194B-E938-483E-93C1-A98FF85300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CB4FCF-A398-492D-99B6-EAC1E4A7A03D}" type="slidenum">
              <a:rPr lang="en-US" altLang="en-US" sz="1400" smtClean="0"/>
              <a:pPr>
                <a:spcBef>
                  <a:spcPct val="0"/>
                </a:spcBef>
                <a:buFontTx/>
                <a:buNone/>
              </a:pPr>
              <a:t>22</a:t>
            </a:fld>
            <a:endParaRPr lang="en-US" altLang="en-US" sz="1400"/>
          </a:p>
        </p:txBody>
      </p:sp>
      <p:sp>
        <p:nvSpPr>
          <p:cNvPr id="25603" name="Rectangle 2">
            <a:extLst>
              <a:ext uri="{FF2B5EF4-FFF2-40B4-BE49-F238E27FC236}">
                <a16:creationId xmlns:a16="http://schemas.microsoft.com/office/drawing/2014/main" id="{C636E4C9-B822-419B-8AD5-68A36C93C751}"/>
              </a:ext>
            </a:extLst>
          </p:cNvPr>
          <p:cNvSpPr>
            <a:spLocks noChangeArrowheads="1"/>
          </p:cNvSpPr>
          <p:nvPr/>
        </p:nvSpPr>
        <p:spPr bwMode="auto">
          <a:xfrm>
            <a:off x="762000" y="228600"/>
            <a:ext cx="754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solidFill>
                  <a:schemeClr val="accent1"/>
                </a:solidFill>
              </a:rPr>
              <a:t>Typical Process For Development of CSEs</a:t>
            </a:r>
          </a:p>
        </p:txBody>
      </p:sp>
      <p:grpSp>
        <p:nvGrpSpPr>
          <p:cNvPr id="25604" name="Group 6">
            <a:extLst>
              <a:ext uri="{FF2B5EF4-FFF2-40B4-BE49-F238E27FC236}">
                <a16:creationId xmlns:a16="http://schemas.microsoft.com/office/drawing/2014/main" id="{78B2D951-B5A0-4DC6-B0A6-14D01A180B4D}"/>
              </a:ext>
            </a:extLst>
          </p:cNvPr>
          <p:cNvGrpSpPr>
            <a:grpSpLocks noChangeAspect="1"/>
          </p:cNvGrpSpPr>
          <p:nvPr/>
        </p:nvGrpSpPr>
        <p:grpSpPr bwMode="auto">
          <a:xfrm>
            <a:off x="762000" y="1524000"/>
            <a:ext cx="8153400" cy="4235450"/>
            <a:chOff x="432" y="1008"/>
            <a:chExt cx="5136" cy="2668"/>
          </a:xfrm>
        </p:grpSpPr>
        <p:sp>
          <p:nvSpPr>
            <p:cNvPr id="25608" name="AutoShape 5">
              <a:extLst>
                <a:ext uri="{FF2B5EF4-FFF2-40B4-BE49-F238E27FC236}">
                  <a16:creationId xmlns:a16="http://schemas.microsoft.com/office/drawing/2014/main" id="{FA16F461-5BD3-4E19-B234-55C02194AD37}"/>
                </a:ext>
              </a:extLst>
            </p:cNvPr>
            <p:cNvSpPr>
              <a:spLocks noChangeAspect="1" noChangeArrowheads="1" noTextEdit="1"/>
            </p:cNvSpPr>
            <p:nvPr/>
          </p:nvSpPr>
          <p:spPr bwMode="auto">
            <a:xfrm>
              <a:off x="528" y="1056"/>
              <a:ext cx="5040" cy="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9" name="Rectangle 7">
              <a:extLst>
                <a:ext uri="{FF2B5EF4-FFF2-40B4-BE49-F238E27FC236}">
                  <a16:creationId xmlns:a16="http://schemas.microsoft.com/office/drawing/2014/main" id="{4AAD545D-4042-4054-98D4-440E8DBC66D6}"/>
                </a:ext>
              </a:extLst>
            </p:cNvPr>
            <p:cNvSpPr>
              <a:spLocks noChangeArrowheads="1"/>
            </p:cNvSpPr>
            <p:nvPr/>
          </p:nvSpPr>
          <p:spPr bwMode="auto">
            <a:xfrm>
              <a:off x="486" y="2035"/>
              <a:ext cx="833" cy="5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0" name="Rectangle 8">
              <a:extLst>
                <a:ext uri="{FF2B5EF4-FFF2-40B4-BE49-F238E27FC236}">
                  <a16:creationId xmlns:a16="http://schemas.microsoft.com/office/drawing/2014/main" id="{5BC7069E-B52C-4472-8322-B8F6A95088A5}"/>
                </a:ext>
              </a:extLst>
            </p:cNvPr>
            <p:cNvSpPr>
              <a:spLocks noChangeArrowheads="1"/>
            </p:cNvSpPr>
            <p:nvPr/>
          </p:nvSpPr>
          <p:spPr bwMode="auto">
            <a:xfrm>
              <a:off x="486" y="2885"/>
              <a:ext cx="833" cy="51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1" name="Rectangle 9">
              <a:extLst>
                <a:ext uri="{FF2B5EF4-FFF2-40B4-BE49-F238E27FC236}">
                  <a16:creationId xmlns:a16="http://schemas.microsoft.com/office/drawing/2014/main" id="{9EF20A0A-9480-4A93-9461-5AC437A9C3D4}"/>
                </a:ext>
              </a:extLst>
            </p:cNvPr>
            <p:cNvSpPr>
              <a:spLocks noChangeArrowheads="1"/>
            </p:cNvSpPr>
            <p:nvPr/>
          </p:nvSpPr>
          <p:spPr bwMode="auto">
            <a:xfrm>
              <a:off x="2270" y="1326"/>
              <a:ext cx="834" cy="5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2" name="Rectangle 10">
              <a:extLst>
                <a:ext uri="{FF2B5EF4-FFF2-40B4-BE49-F238E27FC236}">
                  <a16:creationId xmlns:a16="http://schemas.microsoft.com/office/drawing/2014/main" id="{067B2397-C576-498F-A819-651A1EC2BA77}"/>
                </a:ext>
              </a:extLst>
            </p:cNvPr>
            <p:cNvSpPr>
              <a:spLocks noChangeArrowheads="1"/>
            </p:cNvSpPr>
            <p:nvPr/>
          </p:nvSpPr>
          <p:spPr bwMode="auto">
            <a:xfrm>
              <a:off x="2288" y="2070"/>
              <a:ext cx="833" cy="5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3" name="Rectangle 11">
              <a:extLst>
                <a:ext uri="{FF2B5EF4-FFF2-40B4-BE49-F238E27FC236}">
                  <a16:creationId xmlns:a16="http://schemas.microsoft.com/office/drawing/2014/main" id="{F628EF38-5420-4153-A5A1-93DE289BF192}"/>
                </a:ext>
              </a:extLst>
            </p:cNvPr>
            <p:cNvSpPr>
              <a:spLocks noChangeArrowheads="1"/>
            </p:cNvSpPr>
            <p:nvPr/>
          </p:nvSpPr>
          <p:spPr bwMode="auto">
            <a:xfrm>
              <a:off x="2282" y="2844"/>
              <a:ext cx="834" cy="51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4" name="Rectangle 12">
              <a:extLst>
                <a:ext uri="{FF2B5EF4-FFF2-40B4-BE49-F238E27FC236}">
                  <a16:creationId xmlns:a16="http://schemas.microsoft.com/office/drawing/2014/main" id="{40996151-B053-49CD-8DB3-3AE47D28B4DD}"/>
                </a:ext>
              </a:extLst>
            </p:cNvPr>
            <p:cNvSpPr>
              <a:spLocks noChangeArrowheads="1"/>
            </p:cNvSpPr>
            <p:nvPr/>
          </p:nvSpPr>
          <p:spPr bwMode="auto">
            <a:xfrm>
              <a:off x="4066" y="1302"/>
              <a:ext cx="828" cy="5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5" name="Rectangle 13">
              <a:extLst>
                <a:ext uri="{FF2B5EF4-FFF2-40B4-BE49-F238E27FC236}">
                  <a16:creationId xmlns:a16="http://schemas.microsoft.com/office/drawing/2014/main" id="{983A41DC-FFAA-4D09-B89E-10A9B4452AD2}"/>
                </a:ext>
              </a:extLst>
            </p:cNvPr>
            <p:cNvSpPr>
              <a:spLocks noChangeArrowheads="1"/>
            </p:cNvSpPr>
            <p:nvPr/>
          </p:nvSpPr>
          <p:spPr bwMode="auto">
            <a:xfrm>
              <a:off x="696" y="2044"/>
              <a:ext cx="4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Identify </a:t>
              </a:r>
              <a:endParaRPr lang="en-US" altLang="en-US" sz="1800"/>
            </a:p>
          </p:txBody>
        </p:sp>
        <p:sp>
          <p:nvSpPr>
            <p:cNvPr id="25616" name="Rectangle 14">
              <a:extLst>
                <a:ext uri="{FF2B5EF4-FFF2-40B4-BE49-F238E27FC236}">
                  <a16:creationId xmlns:a16="http://schemas.microsoft.com/office/drawing/2014/main" id="{8CFF7638-2AE9-4640-A0BD-1DE4264B5A67}"/>
                </a:ext>
              </a:extLst>
            </p:cNvPr>
            <p:cNvSpPr>
              <a:spLocks noChangeArrowheads="1"/>
            </p:cNvSpPr>
            <p:nvPr/>
          </p:nvSpPr>
          <p:spPr bwMode="auto">
            <a:xfrm>
              <a:off x="696" y="2211"/>
              <a:ext cx="4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Normal </a:t>
              </a:r>
              <a:endParaRPr lang="en-US" altLang="en-US" sz="1800"/>
            </a:p>
          </p:txBody>
        </p:sp>
        <p:sp>
          <p:nvSpPr>
            <p:cNvPr id="25617" name="Rectangle 15">
              <a:extLst>
                <a:ext uri="{FF2B5EF4-FFF2-40B4-BE49-F238E27FC236}">
                  <a16:creationId xmlns:a16="http://schemas.microsoft.com/office/drawing/2014/main" id="{0F811134-1AEB-4203-817C-8CC38D9E8552}"/>
                </a:ext>
              </a:extLst>
            </p:cNvPr>
            <p:cNvSpPr>
              <a:spLocks noChangeArrowheads="1"/>
            </p:cNvSpPr>
            <p:nvPr/>
          </p:nvSpPr>
          <p:spPr bwMode="auto">
            <a:xfrm>
              <a:off x="598" y="2360"/>
              <a:ext cx="64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Conditions</a:t>
              </a:r>
              <a:endParaRPr lang="en-US" altLang="en-US" sz="1800"/>
            </a:p>
          </p:txBody>
        </p:sp>
        <p:sp>
          <p:nvSpPr>
            <p:cNvPr id="25618" name="Rectangle 16">
              <a:extLst>
                <a:ext uri="{FF2B5EF4-FFF2-40B4-BE49-F238E27FC236}">
                  <a16:creationId xmlns:a16="http://schemas.microsoft.com/office/drawing/2014/main" id="{ACCC08FF-69DA-4534-87D9-6EEB33DEE22B}"/>
                </a:ext>
              </a:extLst>
            </p:cNvPr>
            <p:cNvSpPr>
              <a:spLocks noChangeArrowheads="1"/>
            </p:cNvSpPr>
            <p:nvPr/>
          </p:nvSpPr>
          <p:spPr bwMode="auto">
            <a:xfrm>
              <a:off x="685" y="2896"/>
              <a:ext cx="4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Identify </a:t>
              </a:r>
              <a:endParaRPr lang="en-US" altLang="en-US" sz="1800"/>
            </a:p>
          </p:txBody>
        </p:sp>
        <p:sp>
          <p:nvSpPr>
            <p:cNvPr id="25619" name="Rectangle 17">
              <a:extLst>
                <a:ext uri="{FF2B5EF4-FFF2-40B4-BE49-F238E27FC236}">
                  <a16:creationId xmlns:a16="http://schemas.microsoft.com/office/drawing/2014/main" id="{0E239270-AAE8-4AB6-BC2B-884C0A1D6982}"/>
                </a:ext>
              </a:extLst>
            </p:cNvPr>
            <p:cNvSpPr>
              <a:spLocks noChangeArrowheads="1"/>
            </p:cNvSpPr>
            <p:nvPr/>
          </p:nvSpPr>
          <p:spPr bwMode="auto">
            <a:xfrm>
              <a:off x="576" y="3057"/>
              <a:ext cx="66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Contingent</a:t>
              </a:r>
              <a:endParaRPr lang="en-US" altLang="en-US" sz="1800"/>
            </a:p>
          </p:txBody>
        </p:sp>
        <p:sp>
          <p:nvSpPr>
            <p:cNvPr id="25620" name="Rectangle 18">
              <a:extLst>
                <a:ext uri="{FF2B5EF4-FFF2-40B4-BE49-F238E27FC236}">
                  <a16:creationId xmlns:a16="http://schemas.microsoft.com/office/drawing/2014/main" id="{4256C150-622C-4BC5-A831-456E5B83F862}"/>
                </a:ext>
              </a:extLst>
            </p:cNvPr>
            <p:cNvSpPr>
              <a:spLocks noChangeArrowheads="1"/>
            </p:cNvSpPr>
            <p:nvPr/>
          </p:nvSpPr>
          <p:spPr bwMode="auto">
            <a:xfrm>
              <a:off x="587" y="3206"/>
              <a:ext cx="64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Conditions</a:t>
              </a:r>
              <a:endParaRPr lang="en-US" altLang="en-US" sz="1800"/>
            </a:p>
          </p:txBody>
        </p:sp>
        <p:sp>
          <p:nvSpPr>
            <p:cNvPr id="25621" name="Rectangle 19">
              <a:extLst>
                <a:ext uri="{FF2B5EF4-FFF2-40B4-BE49-F238E27FC236}">
                  <a16:creationId xmlns:a16="http://schemas.microsoft.com/office/drawing/2014/main" id="{7736DCC2-DBF8-4CDA-A1D0-56DC3BB1B0A7}"/>
                </a:ext>
              </a:extLst>
            </p:cNvPr>
            <p:cNvSpPr>
              <a:spLocks noChangeArrowheads="1"/>
            </p:cNvSpPr>
            <p:nvPr/>
          </p:nvSpPr>
          <p:spPr bwMode="auto">
            <a:xfrm>
              <a:off x="1423" y="3021"/>
              <a:ext cx="44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What can</a:t>
              </a:r>
              <a:endParaRPr lang="en-US" altLang="en-US" sz="1800"/>
            </a:p>
          </p:txBody>
        </p:sp>
        <p:sp>
          <p:nvSpPr>
            <p:cNvPr id="25622" name="Rectangle 20">
              <a:extLst>
                <a:ext uri="{FF2B5EF4-FFF2-40B4-BE49-F238E27FC236}">
                  <a16:creationId xmlns:a16="http://schemas.microsoft.com/office/drawing/2014/main" id="{CDE64697-8AB6-4C1C-8285-431CD6906721}"/>
                </a:ext>
              </a:extLst>
            </p:cNvPr>
            <p:cNvSpPr>
              <a:spLocks noChangeArrowheads="1"/>
            </p:cNvSpPr>
            <p:nvPr/>
          </p:nvSpPr>
          <p:spPr bwMode="auto">
            <a:xfrm>
              <a:off x="1400" y="3151"/>
              <a:ext cx="4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go wrong?</a:t>
              </a:r>
              <a:endParaRPr lang="en-US" altLang="en-US" sz="1800"/>
            </a:p>
          </p:txBody>
        </p:sp>
        <p:sp>
          <p:nvSpPr>
            <p:cNvPr id="25623" name="Rectangle 21">
              <a:extLst>
                <a:ext uri="{FF2B5EF4-FFF2-40B4-BE49-F238E27FC236}">
                  <a16:creationId xmlns:a16="http://schemas.microsoft.com/office/drawing/2014/main" id="{7B4F7089-CCA6-488B-9AEE-FF48B39CCF40}"/>
                </a:ext>
              </a:extLst>
            </p:cNvPr>
            <p:cNvSpPr>
              <a:spLocks noChangeArrowheads="1"/>
            </p:cNvSpPr>
            <p:nvPr/>
          </p:nvSpPr>
          <p:spPr bwMode="auto">
            <a:xfrm>
              <a:off x="1441" y="2170"/>
              <a:ext cx="4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"Normal"</a:t>
              </a:r>
              <a:endParaRPr lang="en-US" altLang="en-US" sz="1800"/>
            </a:p>
          </p:txBody>
        </p:sp>
        <p:sp>
          <p:nvSpPr>
            <p:cNvPr id="25624" name="Rectangle 22">
              <a:extLst>
                <a:ext uri="{FF2B5EF4-FFF2-40B4-BE49-F238E27FC236}">
                  <a16:creationId xmlns:a16="http://schemas.microsoft.com/office/drawing/2014/main" id="{5C4A2040-3657-4D30-86E6-734DB464B1FC}"/>
                </a:ext>
              </a:extLst>
            </p:cNvPr>
            <p:cNvSpPr>
              <a:spLocks noChangeArrowheads="1"/>
            </p:cNvSpPr>
            <p:nvPr/>
          </p:nvSpPr>
          <p:spPr bwMode="auto">
            <a:xfrm>
              <a:off x="1453" y="2299"/>
              <a:ext cx="3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may not</a:t>
              </a:r>
              <a:endParaRPr lang="en-US" altLang="en-US" sz="1800"/>
            </a:p>
          </p:txBody>
        </p:sp>
        <p:sp>
          <p:nvSpPr>
            <p:cNvPr id="25625" name="Rectangle 23">
              <a:extLst>
                <a:ext uri="{FF2B5EF4-FFF2-40B4-BE49-F238E27FC236}">
                  <a16:creationId xmlns:a16="http://schemas.microsoft.com/office/drawing/2014/main" id="{A051ABC9-96EB-4F5F-A85E-08A1AF484D69}"/>
                </a:ext>
              </a:extLst>
            </p:cNvPr>
            <p:cNvSpPr>
              <a:spLocks noChangeArrowheads="1"/>
            </p:cNvSpPr>
            <p:nvPr/>
          </p:nvSpPr>
          <p:spPr bwMode="auto">
            <a:xfrm>
              <a:off x="1423" y="2422"/>
              <a:ext cx="44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be typical</a:t>
              </a:r>
              <a:endParaRPr lang="en-US" altLang="en-US" sz="1800"/>
            </a:p>
          </p:txBody>
        </p:sp>
        <p:sp>
          <p:nvSpPr>
            <p:cNvPr id="25626" name="Rectangle 24">
              <a:extLst>
                <a:ext uri="{FF2B5EF4-FFF2-40B4-BE49-F238E27FC236}">
                  <a16:creationId xmlns:a16="http://schemas.microsoft.com/office/drawing/2014/main" id="{7A7053CD-C8AC-4E01-A054-C03DAB49B950}"/>
                </a:ext>
              </a:extLst>
            </p:cNvPr>
            <p:cNvSpPr>
              <a:spLocks noChangeArrowheads="1"/>
            </p:cNvSpPr>
            <p:nvPr/>
          </p:nvSpPr>
          <p:spPr bwMode="auto">
            <a:xfrm>
              <a:off x="3197" y="133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Neutronic</a:t>
              </a:r>
              <a:endParaRPr lang="en-US" altLang="en-US" sz="1800"/>
            </a:p>
          </p:txBody>
        </p:sp>
        <p:sp>
          <p:nvSpPr>
            <p:cNvPr id="25627" name="Rectangle 25">
              <a:extLst>
                <a:ext uri="{FF2B5EF4-FFF2-40B4-BE49-F238E27FC236}">
                  <a16:creationId xmlns:a16="http://schemas.microsoft.com/office/drawing/2014/main" id="{15C2063B-DC5F-40B4-A1F9-922F6866FE70}"/>
                </a:ext>
              </a:extLst>
            </p:cNvPr>
            <p:cNvSpPr>
              <a:spLocks noChangeArrowheads="1"/>
            </p:cNvSpPr>
            <p:nvPr/>
          </p:nvSpPr>
          <p:spPr bwMode="auto">
            <a:xfrm>
              <a:off x="3238" y="1468"/>
              <a:ext cx="3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analysis</a:t>
              </a:r>
              <a:endParaRPr lang="en-US" altLang="en-US" sz="1800"/>
            </a:p>
          </p:txBody>
        </p:sp>
        <p:sp>
          <p:nvSpPr>
            <p:cNvPr id="25628" name="Rectangle 26">
              <a:extLst>
                <a:ext uri="{FF2B5EF4-FFF2-40B4-BE49-F238E27FC236}">
                  <a16:creationId xmlns:a16="http://schemas.microsoft.com/office/drawing/2014/main" id="{B8DCB9FE-F270-4290-94BD-8D213FC2472E}"/>
                </a:ext>
              </a:extLst>
            </p:cNvPr>
            <p:cNvSpPr>
              <a:spLocks noChangeArrowheads="1"/>
            </p:cNvSpPr>
            <p:nvPr/>
          </p:nvSpPr>
          <p:spPr bwMode="auto">
            <a:xfrm>
              <a:off x="3114" y="1591"/>
              <a:ext cx="63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(calculations, </a:t>
              </a:r>
              <a:endParaRPr lang="en-US" altLang="en-US" sz="1800"/>
            </a:p>
          </p:txBody>
        </p:sp>
        <p:sp>
          <p:nvSpPr>
            <p:cNvPr id="25629" name="Rectangle 27">
              <a:extLst>
                <a:ext uri="{FF2B5EF4-FFF2-40B4-BE49-F238E27FC236}">
                  <a16:creationId xmlns:a16="http://schemas.microsoft.com/office/drawing/2014/main" id="{9B7C0885-1B82-45D5-ACEE-A40DB81D80E8}"/>
                </a:ext>
              </a:extLst>
            </p:cNvPr>
            <p:cNvSpPr>
              <a:spLocks noChangeArrowheads="1"/>
            </p:cNvSpPr>
            <p:nvPr/>
          </p:nvSpPr>
          <p:spPr bwMode="auto">
            <a:xfrm>
              <a:off x="3150" y="1721"/>
              <a:ext cx="5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handbooks)</a:t>
              </a:r>
              <a:endParaRPr lang="en-US" altLang="en-US" sz="1800"/>
            </a:p>
          </p:txBody>
        </p:sp>
        <p:sp>
          <p:nvSpPr>
            <p:cNvPr id="25630" name="Rectangle 28">
              <a:extLst>
                <a:ext uri="{FF2B5EF4-FFF2-40B4-BE49-F238E27FC236}">
                  <a16:creationId xmlns:a16="http://schemas.microsoft.com/office/drawing/2014/main" id="{58FDA6E4-8B21-4D3F-BD1F-94816F9262CC}"/>
                </a:ext>
              </a:extLst>
            </p:cNvPr>
            <p:cNvSpPr>
              <a:spLocks noChangeArrowheads="1"/>
            </p:cNvSpPr>
            <p:nvPr/>
          </p:nvSpPr>
          <p:spPr bwMode="auto">
            <a:xfrm>
              <a:off x="3216" y="2117"/>
              <a:ext cx="5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t>Limitations</a:t>
              </a:r>
            </a:p>
          </p:txBody>
        </p:sp>
        <p:sp>
          <p:nvSpPr>
            <p:cNvPr id="25631" name="Rectangle 29">
              <a:extLst>
                <a:ext uri="{FF2B5EF4-FFF2-40B4-BE49-F238E27FC236}">
                  <a16:creationId xmlns:a16="http://schemas.microsoft.com/office/drawing/2014/main" id="{8C6BFD69-EC95-4D64-B2F7-F1BF697C6CE9}"/>
                </a:ext>
              </a:extLst>
            </p:cNvPr>
            <p:cNvSpPr>
              <a:spLocks noChangeArrowheads="1"/>
            </p:cNvSpPr>
            <p:nvPr/>
          </p:nvSpPr>
          <p:spPr bwMode="auto">
            <a:xfrm>
              <a:off x="3199" y="2246"/>
              <a:ext cx="4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on nuclear</a:t>
              </a:r>
              <a:endParaRPr lang="en-US" altLang="en-US" sz="1800"/>
            </a:p>
          </p:txBody>
        </p:sp>
        <p:sp>
          <p:nvSpPr>
            <p:cNvPr id="25632" name="Rectangle 30">
              <a:extLst>
                <a:ext uri="{FF2B5EF4-FFF2-40B4-BE49-F238E27FC236}">
                  <a16:creationId xmlns:a16="http://schemas.microsoft.com/office/drawing/2014/main" id="{1DE4A5FD-F834-432C-A989-BC24012677CC}"/>
                </a:ext>
              </a:extLst>
            </p:cNvPr>
            <p:cNvSpPr>
              <a:spLocks noChangeArrowheads="1"/>
            </p:cNvSpPr>
            <p:nvPr/>
          </p:nvSpPr>
          <p:spPr bwMode="auto">
            <a:xfrm>
              <a:off x="3216" y="2370"/>
              <a:ext cx="5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parameters </a:t>
              </a:r>
              <a:endParaRPr lang="en-US" altLang="en-US" sz="1800"/>
            </a:p>
          </p:txBody>
        </p:sp>
        <p:sp>
          <p:nvSpPr>
            <p:cNvPr id="25633" name="Rectangle 32">
              <a:extLst>
                <a:ext uri="{FF2B5EF4-FFF2-40B4-BE49-F238E27FC236}">
                  <a16:creationId xmlns:a16="http://schemas.microsoft.com/office/drawing/2014/main" id="{C7EAEF38-9C48-4142-864F-224BE964B9D7}"/>
                </a:ext>
              </a:extLst>
            </p:cNvPr>
            <p:cNvSpPr>
              <a:spLocks noChangeArrowheads="1"/>
            </p:cNvSpPr>
            <p:nvPr/>
          </p:nvSpPr>
          <p:spPr bwMode="auto">
            <a:xfrm>
              <a:off x="3257" y="2865"/>
              <a:ext cx="3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How the</a:t>
              </a:r>
              <a:endParaRPr lang="en-US" altLang="en-US" sz="1800"/>
            </a:p>
          </p:txBody>
        </p:sp>
        <p:sp>
          <p:nvSpPr>
            <p:cNvPr id="25634" name="Rectangle 33">
              <a:extLst>
                <a:ext uri="{FF2B5EF4-FFF2-40B4-BE49-F238E27FC236}">
                  <a16:creationId xmlns:a16="http://schemas.microsoft.com/office/drawing/2014/main" id="{416427E4-0A66-4CDF-BE51-6966BE6FB340}"/>
                </a:ext>
              </a:extLst>
            </p:cNvPr>
            <p:cNvSpPr>
              <a:spLocks noChangeArrowheads="1"/>
            </p:cNvSpPr>
            <p:nvPr/>
          </p:nvSpPr>
          <p:spPr bwMode="auto">
            <a:xfrm>
              <a:off x="3192" y="2994"/>
              <a:ext cx="5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parameters</a:t>
              </a:r>
              <a:endParaRPr lang="en-US" altLang="en-US" sz="1800"/>
            </a:p>
          </p:txBody>
        </p:sp>
        <p:sp>
          <p:nvSpPr>
            <p:cNvPr id="25635" name="Rectangle 34">
              <a:extLst>
                <a:ext uri="{FF2B5EF4-FFF2-40B4-BE49-F238E27FC236}">
                  <a16:creationId xmlns:a16="http://schemas.microsoft.com/office/drawing/2014/main" id="{243EAE3E-1A4D-493E-9363-803082E9A86A}"/>
                </a:ext>
              </a:extLst>
            </p:cNvPr>
            <p:cNvSpPr>
              <a:spLocks noChangeArrowheads="1"/>
            </p:cNvSpPr>
            <p:nvPr/>
          </p:nvSpPr>
          <p:spPr bwMode="auto">
            <a:xfrm>
              <a:off x="3304" y="3117"/>
              <a:ext cx="31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will be </a:t>
              </a:r>
              <a:endParaRPr lang="en-US" altLang="en-US" sz="1800"/>
            </a:p>
          </p:txBody>
        </p:sp>
        <p:sp>
          <p:nvSpPr>
            <p:cNvPr id="25636" name="Rectangle 35">
              <a:extLst>
                <a:ext uri="{FF2B5EF4-FFF2-40B4-BE49-F238E27FC236}">
                  <a16:creationId xmlns:a16="http://schemas.microsoft.com/office/drawing/2014/main" id="{3FE614F0-F225-4DEE-9595-0A391D0A829D}"/>
                </a:ext>
              </a:extLst>
            </p:cNvPr>
            <p:cNvSpPr>
              <a:spLocks noChangeArrowheads="1"/>
            </p:cNvSpPr>
            <p:nvPr/>
          </p:nvSpPr>
          <p:spPr bwMode="auto">
            <a:xfrm>
              <a:off x="3210" y="3247"/>
              <a:ext cx="4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controlled.</a:t>
              </a:r>
              <a:endParaRPr lang="en-US" altLang="en-US" sz="1800"/>
            </a:p>
          </p:txBody>
        </p:sp>
        <p:sp>
          <p:nvSpPr>
            <p:cNvPr id="25637" name="Rectangle 36">
              <a:extLst>
                <a:ext uri="{FF2B5EF4-FFF2-40B4-BE49-F238E27FC236}">
                  <a16:creationId xmlns:a16="http://schemas.microsoft.com/office/drawing/2014/main" id="{A2B79BA4-2371-4336-9745-E62523D73205}"/>
                </a:ext>
              </a:extLst>
            </p:cNvPr>
            <p:cNvSpPr>
              <a:spLocks noChangeArrowheads="1"/>
            </p:cNvSpPr>
            <p:nvPr/>
          </p:nvSpPr>
          <p:spPr bwMode="auto">
            <a:xfrm>
              <a:off x="4939" y="1447"/>
              <a:ext cx="5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Understood?</a:t>
              </a:r>
              <a:endParaRPr lang="en-US" altLang="en-US" sz="1800"/>
            </a:p>
          </p:txBody>
        </p:sp>
        <p:sp>
          <p:nvSpPr>
            <p:cNvPr id="25638" name="Rectangle 37">
              <a:extLst>
                <a:ext uri="{FF2B5EF4-FFF2-40B4-BE49-F238E27FC236}">
                  <a16:creationId xmlns:a16="http://schemas.microsoft.com/office/drawing/2014/main" id="{DD94CE80-052D-4EB5-9A52-C556D7DAF282}"/>
                </a:ext>
              </a:extLst>
            </p:cNvPr>
            <p:cNvSpPr>
              <a:spLocks noChangeArrowheads="1"/>
            </p:cNvSpPr>
            <p:nvPr/>
          </p:nvSpPr>
          <p:spPr bwMode="auto">
            <a:xfrm>
              <a:off x="5039" y="1576"/>
              <a:ext cx="3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rgbClr val="000000"/>
                  </a:solidFill>
                  <a:latin typeface="FrnkGothITC Bk BT"/>
                </a:rPr>
                <a:t>Doable?</a:t>
              </a:r>
              <a:endParaRPr lang="en-US" altLang="en-US" sz="1800"/>
            </a:p>
          </p:txBody>
        </p:sp>
        <p:sp>
          <p:nvSpPr>
            <p:cNvPr id="25639" name="Rectangle 38">
              <a:extLst>
                <a:ext uri="{FF2B5EF4-FFF2-40B4-BE49-F238E27FC236}">
                  <a16:creationId xmlns:a16="http://schemas.microsoft.com/office/drawing/2014/main" id="{D4EB1E85-B53B-4A1F-890E-F01E3955ECC4}"/>
                </a:ext>
              </a:extLst>
            </p:cNvPr>
            <p:cNvSpPr>
              <a:spLocks noChangeArrowheads="1"/>
            </p:cNvSpPr>
            <p:nvPr/>
          </p:nvSpPr>
          <p:spPr bwMode="auto">
            <a:xfrm>
              <a:off x="2430" y="1410"/>
              <a:ext cx="56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Evaluate </a:t>
              </a:r>
              <a:endParaRPr lang="en-US" altLang="en-US" sz="1800"/>
            </a:p>
          </p:txBody>
        </p:sp>
        <p:sp>
          <p:nvSpPr>
            <p:cNvPr id="25640" name="Rectangle 39">
              <a:extLst>
                <a:ext uri="{FF2B5EF4-FFF2-40B4-BE49-F238E27FC236}">
                  <a16:creationId xmlns:a16="http://schemas.microsoft.com/office/drawing/2014/main" id="{0883EF69-1AE7-406F-AB9F-E5C49F983B78}"/>
                </a:ext>
              </a:extLst>
            </p:cNvPr>
            <p:cNvSpPr>
              <a:spLocks noChangeArrowheads="1"/>
            </p:cNvSpPr>
            <p:nvPr/>
          </p:nvSpPr>
          <p:spPr bwMode="auto">
            <a:xfrm>
              <a:off x="2374" y="1565"/>
              <a:ext cx="6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Conditions</a:t>
              </a:r>
              <a:endParaRPr lang="en-US" altLang="en-US" sz="1800"/>
            </a:p>
          </p:txBody>
        </p:sp>
        <p:sp>
          <p:nvSpPr>
            <p:cNvPr id="25641" name="Rectangle 40">
              <a:extLst>
                <a:ext uri="{FF2B5EF4-FFF2-40B4-BE49-F238E27FC236}">
                  <a16:creationId xmlns:a16="http://schemas.microsoft.com/office/drawing/2014/main" id="{E0449C15-1A5F-4ECE-BCB2-3314FCF22216}"/>
                </a:ext>
              </a:extLst>
            </p:cNvPr>
            <p:cNvSpPr>
              <a:spLocks noChangeArrowheads="1"/>
            </p:cNvSpPr>
            <p:nvPr/>
          </p:nvSpPr>
          <p:spPr bwMode="auto">
            <a:xfrm>
              <a:off x="2474" y="2173"/>
              <a:ext cx="55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Establish</a:t>
              </a:r>
              <a:endParaRPr lang="en-US" altLang="en-US" sz="1800"/>
            </a:p>
          </p:txBody>
        </p:sp>
        <p:sp>
          <p:nvSpPr>
            <p:cNvPr id="25642" name="Rectangle 41">
              <a:extLst>
                <a:ext uri="{FF2B5EF4-FFF2-40B4-BE49-F238E27FC236}">
                  <a16:creationId xmlns:a16="http://schemas.microsoft.com/office/drawing/2014/main" id="{66F9EE86-4D3D-4399-9800-6C3F1638368B}"/>
                </a:ext>
              </a:extLst>
            </p:cNvPr>
            <p:cNvSpPr>
              <a:spLocks noChangeArrowheads="1"/>
            </p:cNvSpPr>
            <p:nvPr/>
          </p:nvSpPr>
          <p:spPr bwMode="auto">
            <a:xfrm>
              <a:off x="2555" y="2333"/>
              <a:ext cx="35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Limits</a:t>
              </a:r>
              <a:endParaRPr lang="en-US" altLang="en-US" sz="1800"/>
            </a:p>
          </p:txBody>
        </p:sp>
        <p:sp>
          <p:nvSpPr>
            <p:cNvPr id="25643" name="Rectangle 42">
              <a:extLst>
                <a:ext uri="{FF2B5EF4-FFF2-40B4-BE49-F238E27FC236}">
                  <a16:creationId xmlns:a16="http://schemas.microsoft.com/office/drawing/2014/main" id="{95207AF0-B602-4275-9B48-98BD255914E1}"/>
                </a:ext>
              </a:extLst>
            </p:cNvPr>
            <p:cNvSpPr>
              <a:spLocks noChangeArrowheads="1"/>
            </p:cNvSpPr>
            <p:nvPr/>
          </p:nvSpPr>
          <p:spPr bwMode="auto">
            <a:xfrm>
              <a:off x="2453" y="2858"/>
              <a:ext cx="55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Establish</a:t>
              </a:r>
              <a:endParaRPr lang="en-US" altLang="en-US" sz="1800"/>
            </a:p>
          </p:txBody>
        </p:sp>
        <p:sp>
          <p:nvSpPr>
            <p:cNvPr id="25644" name="Rectangle 43">
              <a:extLst>
                <a:ext uri="{FF2B5EF4-FFF2-40B4-BE49-F238E27FC236}">
                  <a16:creationId xmlns:a16="http://schemas.microsoft.com/office/drawing/2014/main" id="{ADDF17CC-C7FE-44BE-94B6-0BE2C70FE33A}"/>
                </a:ext>
              </a:extLst>
            </p:cNvPr>
            <p:cNvSpPr>
              <a:spLocks noChangeArrowheads="1"/>
            </p:cNvSpPr>
            <p:nvPr/>
          </p:nvSpPr>
          <p:spPr bwMode="auto">
            <a:xfrm>
              <a:off x="2459" y="3013"/>
              <a:ext cx="54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Controls/</a:t>
              </a:r>
              <a:endParaRPr lang="en-US" altLang="en-US" sz="1800"/>
            </a:p>
          </p:txBody>
        </p:sp>
        <p:sp>
          <p:nvSpPr>
            <p:cNvPr id="25645" name="Rectangle 44">
              <a:extLst>
                <a:ext uri="{FF2B5EF4-FFF2-40B4-BE49-F238E27FC236}">
                  <a16:creationId xmlns:a16="http://schemas.microsoft.com/office/drawing/2014/main" id="{92405F98-208D-46D8-870A-B86AA87D4898}"/>
                </a:ext>
              </a:extLst>
            </p:cNvPr>
            <p:cNvSpPr>
              <a:spLocks noChangeArrowheads="1"/>
            </p:cNvSpPr>
            <p:nvPr/>
          </p:nvSpPr>
          <p:spPr bwMode="auto">
            <a:xfrm>
              <a:off x="2315" y="3174"/>
              <a:ext cx="8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Requirements</a:t>
              </a:r>
              <a:endParaRPr lang="en-US" altLang="en-US" sz="1800"/>
            </a:p>
          </p:txBody>
        </p:sp>
        <p:sp>
          <p:nvSpPr>
            <p:cNvPr id="25646" name="Rectangle 45">
              <a:extLst>
                <a:ext uri="{FF2B5EF4-FFF2-40B4-BE49-F238E27FC236}">
                  <a16:creationId xmlns:a16="http://schemas.microsoft.com/office/drawing/2014/main" id="{F285B453-CAAF-4CC5-8563-0BC2B4C2CFE2}"/>
                </a:ext>
              </a:extLst>
            </p:cNvPr>
            <p:cNvSpPr>
              <a:spLocks noChangeArrowheads="1"/>
            </p:cNvSpPr>
            <p:nvPr/>
          </p:nvSpPr>
          <p:spPr bwMode="auto">
            <a:xfrm>
              <a:off x="4162" y="1305"/>
              <a:ext cx="7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Acceptance</a:t>
              </a:r>
              <a:endParaRPr lang="en-US" altLang="en-US" sz="1800"/>
            </a:p>
          </p:txBody>
        </p:sp>
        <p:sp>
          <p:nvSpPr>
            <p:cNvPr id="25647" name="Rectangle 46">
              <a:extLst>
                <a:ext uri="{FF2B5EF4-FFF2-40B4-BE49-F238E27FC236}">
                  <a16:creationId xmlns:a16="http://schemas.microsoft.com/office/drawing/2014/main" id="{169820B8-B316-4FEB-8C12-1DC126FFF7A5}"/>
                </a:ext>
              </a:extLst>
            </p:cNvPr>
            <p:cNvSpPr>
              <a:spLocks noChangeArrowheads="1"/>
            </p:cNvSpPr>
            <p:nvPr/>
          </p:nvSpPr>
          <p:spPr bwMode="auto">
            <a:xfrm>
              <a:off x="4176" y="1472"/>
              <a:ext cx="14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by</a:t>
              </a:r>
              <a:endParaRPr lang="en-US" altLang="en-US" sz="1800"/>
            </a:p>
          </p:txBody>
        </p:sp>
        <p:sp>
          <p:nvSpPr>
            <p:cNvPr id="25648" name="Rectangle 47">
              <a:extLst>
                <a:ext uri="{FF2B5EF4-FFF2-40B4-BE49-F238E27FC236}">
                  <a16:creationId xmlns:a16="http://schemas.microsoft.com/office/drawing/2014/main" id="{D6029E48-4151-4A69-81B3-BA49FC9BF0CC}"/>
                </a:ext>
              </a:extLst>
            </p:cNvPr>
            <p:cNvSpPr>
              <a:spLocks noChangeArrowheads="1"/>
            </p:cNvSpPr>
            <p:nvPr/>
          </p:nvSpPr>
          <p:spPr bwMode="auto">
            <a:xfrm>
              <a:off x="4251" y="1469"/>
              <a:ext cx="4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Users</a:t>
              </a:r>
            </a:p>
          </p:txBody>
        </p:sp>
        <p:sp>
          <p:nvSpPr>
            <p:cNvPr id="25649" name="Rectangle 48">
              <a:extLst>
                <a:ext uri="{FF2B5EF4-FFF2-40B4-BE49-F238E27FC236}">
                  <a16:creationId xmlns:a16="http://schemas.microsoft.com/office/drawing/2014/main" id="{C2CE587E-1A94-4D04-A60B-0CB632A8B43A}"/>
                </a:ext>
              </a:extLst>
            </p:cNvPr>
            <p:cNvSpPr>
              <a:spLocks noChangeArrowheads="1"/>
            </p:cNvSpPr>
            <p:nvPr/>
          </p:nvSpPr>
          <p:spPr bwMode="auto">
            <a:xfrm>
              <a:off x="4237" y="2390"/>
              <a:ext cx="63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Evaluation</a:t>
              </a:r>
              <a:endParaRPr lang="en-US" altLang="en-US" sz="1800"/>
            </a:p>
          </p:txBody>
        </p:sp>
        <p:sp>
          <p:nvSpPr>
            <p:cNvPr id="25650" name="Rectangle 49">
              <a:extLst>
                <a:ext uri="{FF2B5EF4-FFF2-40B4-BE49-F238E27FC236}">
                  <a16:creationId xmlns:a16="http://schemas.microsoft.com/office/drawing/2014/main" id="{D83E428F-B2B0-4243-844A-6FC70F7998EF}"/>
                </a:ext>
              </a:extLst>
            </p:cNvPr>
            <p:cNvSpPr>
              <a:spLocks noChangeArrowheads="1"/>
            </p:cNvSpPr>
            <p:nvPr/>
          </p:nvSpPr>
          <p:spPr bwMode="auto">
            <a:xfrm>
              <a:off x="4254" y="2551"/>
              <a:ext cx="58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Approved</a:t>
              </a:r>
              <a:endParaRPr lang="en-US" altLang="en-US" sz="1800"/>
            </a:p>
          </p:txBody>
        </p:sp>
        <p:sp>
          <p:nvSpPr>
            <p:cNvPr id="25651" name="Rectangle 50">
              <a:extLst>
                <a:ext uri="{FF2B5EF4-FFF2-40B4-BE49-F238E27FC236}">
                  <a16:creationId xmlns:a16="http://schemas.microsoft.com/office/drawing/2014/main" id="{8D80E9C4-6DD5-4807-8900-3F61164241E5}"/>
                </a:ext>
              </a:extLst>
            </p:cNvPr>
            <p:cNvSpPr>
              <a:spLocks noChangeArrowheads="1"/>
            </p:cNvSpPr>
            <p:nvPr/>
          </p:nvSpPr>
          <p:spPr bwMode="auto">
            <a:xfrm>
              <a:off x="4208" y="3347"/>
              <a:ext cx="6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Implement</a:t>
              </a:r>
              <a:endParaRPr lang="en-US" altLang="en-US" sz="1800"/>
            </a:p>
          </p:txBody>
        </p:sp>
        <p:sp>
          <p:nvSpPr>
            <p:cNvPr id="25652" name="Rectangle 51">
              <a:extLst>
                <a:ext uri="{FF2B5EF4-FFF2-40B4-BE49-F238E27FC236}">
                  <a16:creationId xmlns:a16="http://schemas.microsoft.com/office/drawing/2014/main" id="{97D4C4C0-CCAF-41A4-AED9-42570CC88AE7}"/>
                </a:ext>
              </a:extLst>
            </p:cNvPr>
            <p:cNvSpPr>
              <a:spLocks noChangeArrowheads="1"/>
            </p:cNvSpPr>
            <p:nvPr/>
          </p:nvSpPr>
          <p:spPr bwMode="auto">
            <a:xfrm>
              <a:off x="4133" y="3507"/>
              <a:ext cx="83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NCS Controls</a:t>
              </a:r>
              <a:endParaRPr lang="en-US" altLang="en-US" sz="1800"/>
            </a:p>
          </p:txBody>
        </p:sp>
        <p:sp>
          <p:nvSpPr>
            <p:cNvPr id="25653" name="Rectangle 52">
              <a:extLst>
                <a:ext uri="{FF2B5EF4-FFF2-40B4-BE49-F238E27FC236}">
                  <a16:creationId xmlns:a16="http://schemas.microsoft.com/office/drawing/2014/main" id="{80EE04A2-5862-4025-AD7C-A91E635BBDBB}"/>
                </a:ext>
              </a:extLst>
            </p:cNvPr>
            <p:cNvSpPr>
              <a:spLocks noChangeArrowheads="1"/>
            </p:cNvSpPr>
            <p:nvPr/>
          </p:nvSpPr>
          <p:spPr bwMode="auto">
            <a:xfrm>
              <a:off x="432" y="1008"/>
              <a:ext cx="9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Request made,</a:t>
              </a:r>
              <a:endParaRPr lang="en-US" altLang="en-US" sz="1800"/>
            </a:p>
          </p:txBody>
        </p:sp>
        <p:sp>
          <p:nvSpPr>
            <p:cNvPr id="25654" name="Rectangle 53">
              <a:extLst>
                <a:ext uri="{FF2B5EF4-FFF2-40B4-BE49-F238E27FC236}">
                  <a16:creationId xmlns:a16="http://schemas.microsoft.com/office/drawing/2014/main" id="{5B80D78B-E776-4827-90D6-F294C32958B6}"/>
                </a:ext>
              </a:extLst>
            </p:cNvPr>
            <p:cNvSpPr>
              <a:spLocks noChangeArrowheads="1"/>
            </p:cNvSpPr>
            <p:nvPr/>
          </p:nvSpPr>
          <p:spPr bwMode="auto">
            <a:xfrm>
              <a:off x="432" y="1350"/>
              <a:ext cx="10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Understanding </a:t>
              </a:r>
            </a:p>
            <a:p>
              <a:pPr eaLnBrk="1" hangingPunct="1">
                <a:spcBef>
                  <a:spcPct val="0"/>
                </a:spcBef>
                <a:buFontTx/>
                <a:buNone/>
              </a:pPr>
              <a:r>
                <a:rPr lang="en-US" altLang="en-US" sz="1700">
                  <a:solidFill>
                    <a:srgbClr val="000000"/>
                  </a:solidFill>
                  <a:latin typeface="FrnkGothITC Bk BT"/>
                </a:rPr>
                <a:t>Process/Activity</a:t>
              </a:r>
              <a:endParaRPr lang="en-US" altLang="en-US" sz="1800"/>
            </a:p>
          </p:txBody>
        </p:sp>
        <p:sp>
          <p:nvSpPr>
            <p:cNvPr id="25655" name="Rectangle 54">
              <a:extLst>
                <a:ext uri="{FF2B5EF4-FFF2-40B4-BE49-F238E27FC236}">
                  <a16:creationId xmlns:a16="http://schemas.microsoft.com/office/drawing/2014/main" id="{8189523C-94DB-4A3A-8B3C-F115F0308733}"/>
                </a:ext>
              </a:extLst>
            </p:cNvPr>
            <p:cNvSpPr>
              <a:spLocks noChangeArrowheads="1"/>
            </p:cNvSpPr>
            <p:nvPr/>
          </p:nvSpPr>
          <p:spPr bwMode="auto">
            <a:xfrm>
              <a:off x="617" y="1596"/>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56" name="Line 55">
              <a:extLst>
                <a:ext uri="{FF2B5EF4-FFF2-40B4-BE49-F238E27FC236}">
                  <a16:creationId xmlns:a16="http://schemas.microsoft.com/office/drawing/2014/main" id="{D24AA484-8DAF-4780-9D2E-9E8E2F51E04E}"/>
                </a:ext>
              </a:extLst>
            </p:cNvPr>
            <p:cNvSpPr>
              <a:spLocks noChangeShapeType="1"/>
            </p:cNvSpPr>
            <p:nvPr/>
          </p:nvSpPr>
          <p:spPr bwMode="auto">
            <a:xfrm>
              <a:off x="867" y="1777"/>
              <a:ext cx="0" cy="2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7" name="Freeform 56">
              <a:extLst>
                <a:ext uri="{FF2B5EF4-FFF2-40B4-BE49-F238E27FC236}">
                  <a16:creationId xmlns:a16="http://schemas.microsoft.com/office/drawing/2014/main" id="{DA82FF88-9273-4880-B626-417C50B8A69E}"/>
                </a:ext>
              </a:extLst>
            </p:cNvPr>
            <p:cNvSpPr>
              <a:spLocks/>
            </p:cNvSpPr>
            <p:nvPr/>
          </p:nvSpPr>
          <p:spPr bwMode="auto">
            <a:xfrm>
              <a:off x="850" y="1985"/>
              <a:ext cx="40" cy="46"/>
            </a:xfrm>
            <a:custGeom>
              <a:avLst/>
              <a:gdLst>
                <a:gd name="T0" fmla="*/ 20 w 40"/>
                <a:gd name="T1" fmla="*/ 46 h 46"/>
                <a:gd name="T2" fmla="*/ 20 w 40"/>
                <a:gd name="T3" fmla="*/ 46 h 46"/>
                <a:gd name="T4" fmla="*/ 40 w 40"/>
                <a:gd name="T5" fmla="*/ 0 h 46"/>
                <a:gd name="T6" fmla="*/ 40 w 40"/>
                <a:gd name="T7" fmla="*/ 0 h 46"/>
                <a:gd name="T8" fmla="*/ 37 w 40"/>
                <a:gd name="T9" fmla="*/ 1 h 46"/>
                <a:gd name="T10" fmla="*/ 35 w 40"/>
                <a:gd name="T11" fmla="*/ 2 h 46"/>
                <a:gd name="T12" fmla="*/ 32 w 40"/>
                <a:gd name="T13" fmla="*/ 3 h 46"/>
                <a:gd name="T14" fmla="*/ 30 w 40"/>
                <a:gd name="T15" fmla="*/ 3 h 46"/>
                <a:gd name="T16" fmla="*/ 27 w 40"/>
                <a:gd name="T17" fmla="*/ 4 h 46"/>
                <a:gd name="T18" fmla="*/ 25 w 40"/>
                <a:gd name="T19" fmla="*/ 4 h 46"/>
                <a:gd name="T20" fmla="*/ 22 w 40"/>
                <a:gd name="T21" fmla="*/ 5 h 46"/>
                <a:gd name="T22" fmla="*/ 20 w 40"/>
                <a:gd name="T23" fmla="*/ 5 h 46"/>
                <a:gd name="T24" fmla="*/ 17 w 40"/>
                <a:gd name="T25" fmla="*/ 5 h 46"/>
                <a:gd name="T26" fmla="*/ 15 w 40"/>
                <a:gd name="T27" fmla="*/ 4 h 46"/>
                <a:gd name="T28" fmla="*/ 12 w 40"/>
                <a:gd name="T29" fmla="*/ 4 h 46"/>
                <a:gd name="T30" fmla="*/ 10 w 40"/>
                <a:gd name="T31" fmla="*/ 3 h 46"/>
                <a:gd name="T32" fmla="*/ 7 w 40"/>
                <a:gd name="T33" fmla="*/ 3 h 46"/>
                <a:gd name="T34" fmla="*/ 5 w 40"/>
                <a:gd name="T35" fmla="*/ 2 h 46"/>
                <a:gd name="T36" fmla="*/ 2 w 40"/>
                <a:gd name="T37" fmla="*/ 1 h 46"/>
                <a:gd name="T38" fmla="*/ 0 w 40"/>
                <a:gd name="T39" fmla="*/ 0 h 46"/>
                <a:gd name="T40" fmla="*/ 20 w 40"/>
                <a:gd name="T41" fmla="*/ 46 h 46"/>
                <a:gd name="T42" fmla="*/ 20 w 40"/>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6"/>
                <a:gd name="T68" fmla="*/ 40 w 40"/>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6">
                  <a:moveTo>
                    <a:pt x="20" y="46"/>
                  </a:moveTo>
                  <a:lnTo>
                    <a:pt x="20" y="46"/>
                  </a:lnTo>
                  <a:lnTo>
                    <a:pt x="40" y="0"/>
                  </a:lnTo>
                  <a:lnTo>
                    <a:pt x="37" y="1"/>
                  </a:lnTo>
                  <a:lnTo>
                    <a:pt x="35" y="2"/>
                  </a:lnTo>
                  <a:lnTo>
                    <a:pt x="32" y="3"/>
                  </a:lnTo>
                  <a:lnTo>
                    <a:pt x="30" y="3"/>
                  </a:lnTo>
                  <a:lnTo>
                    <a:pt x="27" y="4"/>
                  </a:lnTo>
                  <a:lnTo>
                    <a:pt x="25" y="4"/>
                  </a:lnTo>
                  <a:lnTo>
                    <a:pt x="22" y="5"/>
                  </a:lnTo>
                  <a:lnTo>
                    <a:pt x="20" y="5"/>
                  </a:lnTo>
                  <a:lnTo>
                    <a:pt x="17" y="5"/>
                  </a:lnTo>
                  <a:lnTo>
                    <a:pt x="15" y="4"/>
                  </a:lnTo>
                  <a:lnTo>
                    <a:pt x="12" y="4"/>
                  </a:lnTo>
                  <a:lnTo>
                    <a:pt x="10" y="3"/>
                  </a:lnTo>
                  <a:lnTo>
                    <a:pt x="7" y="3"/>
                  </a:lnTo>
                  <a:lnTo>
                    <a:pt x="5" y="2"/>
                  </a:lnTo>
                  <a:lnTo>
                    <a:pt x="2" y="1"/>
                  </a:lnTo>
                  <a:lnTo>
                    <a:pt x="0" y="0"/>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Line 57">
              <a:extLst>
                <a:ext uri="{FF2B5EF4-FFF2-40B4-BE49-F238E27FC236}">
                  <a16:creationId xmlns:a16="http://schemas.microsoft.com/office/drawing/2014/main" id="{651AC8F4-93F2-4469-9869-3C4676A45EB6}"/>
                </a:ext>
              </a:extLst>
            </p:cNvPr>
            <p:cNvSpPr>
              <a:spLocks noChangeShapeType="1"/>
            </p:cNvSpPr>
            <p:nvPr/>
          </p:nvSpPr>
          <p:spPr bwMode="auto">
            <a:xfrm>
              <a:off x="867" y="2568"/>
              <a:ext cx="0" cy="2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9" name="Freeform 58">
              <a:extLst>
                <a:ext uri="{FF2B5EF4-FFF2-40B4-BE49-F238E27FC236}">
                  <a16:creationId xmlns:a16="http://schemas.microsoft.com/office/drawing/2014/main" id="{641E5C6E-CE5C-45B5-A454-3D4AEB7A28AE}"/>
                </a:ext>
              </a:extLst>
            </p:cNvPr>
            <p:cNvSpPr>
              <a:spLocks/>
            </p:cNvSpPr>
            <p:nvPr/>
          </p:nvSpPr>
          <p:spPr bwMode="auto">
            <a:xfrm>
              <a:off x="850" y="2824"/>
              <a:ext cx="40" cy="46"/>
            </a:xfrm>
            <a:custGeom>
              <a:avLst/>
              <a:gdLst>
                <a:gd name="T0" fmla="*/ 20 w 40"/>
                <a:gd name="T1" fmla="*/ 46 h 46"/>
                <a:gd name="T2" fmla="*/ 20 w 40"/>
                <a:gd name="T3" fmla="*/ 46 h 46"/>
                <a:gd name="T4" fmla="*/ 40 w 40"/>
                <a:gd name="T5" fmla="*/ 0 h 46"/>
                <a:gd name="T6" fmla="*/ 40 w 40"/>
                <a:gd name="T7" fmla="*/ 0 h 46"/>
                <a:gd name="T8" fmla="*/ 37 w 40"/>
                <a:gd name="T9" fmla="*/ 1 h 46"/>
                <a:gd name="T10" fmla="*/ 35 w 40"/>
                <a:gd name="T11" fmla="*/ 2 h 46"/>
                <a:gd name="T12" fmla="*/ 32 w 40"/>
                <a:gd name="T13" fmla="*/ 3 h 46"/>
                <a:gd name="T14" fmla="*/ 30 w 40"/>
                <a:gd name="T15" fmla="*/ 4 h 46"/>
                <a:gd name="T16" fmla="*/ 27 w 40"/>
                <a:gd name="T17" fmla="*/ 4 h 46"/>
                <a:gd name="T18" fmla="*/ 25 w 40"/>
                <a:gd name="T19" fmla="*/ 5 h 46"/>
                <a:gd name="T20" fmla="*/ 22 w 40"/>
                <a:gd name="T21" fmla="*/ 5 h 46"/>
                <a:gd name="T22" fmla="*/ 20 w 40"/>
                <a:gd name="T23" fmla="*/ 5 h 46"/>
                <a:gd name="T24" fmla="*/ 17 w 40"/>
                <a:gd name="T25" fmla="*/ 5 h 46"/>
                <a:gd name="T26" fmla="*/ 15 w 40"/>
                <a:gd name="T27" fmla="*/ 5 h 46"/>
                <a:gd name="T28" fmla="*/ 12 w 40"/>
                <a:gd name="T29" fmla="*/ 4 h 46"/>
                <a:gd name="T30" fmla="*/ 10 w 40"/>
                <a:gd name="T31" fmla="*/ 4 h 46"/>
                <a:gd name="T32" fmla="*/ 7 w 40"/>
                <a:gd name="T33" fmla="*/ 3 h 46"/>
                <a:gd name="T34" fmla="*/ 5 w 40"/>
                <a:gd name="T35" fmla="*/ 2 h 46"/>
                <a:gd name="T36" fmla="*/ 2 w 40"/>
                <a:gd name="T37" fmla="*/ 1 h 46"/>
                <a:gd name="T38" fmla="*/ 0 w 40"/>
                <a:gd name="T39" fmla="*/ 0 h 46"/>
                <a:gd name="T40" fmla="*/ 20 w 40"/>
                <a:gd name="T41" fmla="*/ 46 h 46"/>
                <a:gd name="T42" fmla="*/ 20 w 40"/>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6"/>
                <a:gd name="T68" fmla="*/ 40 w 40"/>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6">
                  <a:moveTo>
                    <a:pt x="20" y="46"/>
                  </a:moveTo>
                  <a:lnTo>
                    <a:pt x="20" y="46"/>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Line 59">
              <a:extLst>
                <a:ext uri="{FF2B5EF4-FFF2-40B4-BE49-F238E27FC236}">
                  <a16:creationId xmlns:a16="http://schemas.microsoft.com/office/drawing/2014/main" id="{A4A07F2F-BFA5-427A-8DDE-E73F1F5B8FEC}"/>
                </a:ext>
              </a:extLst>
            </p:cNvPr>
            <p:cNvSpPr>
              <a:spLocks noChangeShapeType="1"/>
            </p:cNvSpPr>
            <p:nvPr/>
          </p:nvSpPr>
          <p:spPr bwMode="auto">
            <a:xfrm>
              <a:off x="2693" y="1847"/>
              <a:ext cx="0" cy="19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Freeform 60">
              <a:extLst>
                <a:ext uri="{FF2B5EF4-FFF2-40B4-BE49-F238E27FC236}">
                  <a16:creationId xmlns:a16="http://schemas.microsoft.com/office/drawing/2014/main" id="{BD27F586-EDC9-4CCD-A5FC-36784B3A07C2}"/>
                </a:ext>
              </a:extLst>
            </p:cNvPr>
            <p:cNvSpPr>
              <a:spLocks/>
            </p:cNvSpPr>
            <p:nvPr/>
          </p:nvSpPr>
          <p:spPr bwMode="auto">
            <a:xfrm>
              <a:off x="2671" y="2019"/>
              <a:ext cx="40" cy="47"/>
            </a:xfrm>
            <a:custGeom>
              <a:avLst/>
              <a:gdLst>
                <a:gd name="T0" fmla="*/ 20 w 40"/>
                <a:gd name="T1" fmla="*/ 47 h 47"/>
                <a:gd name="T2" fmla="*/ 20 w 40"/>
                <a:gd name="T3" fmla="*/ 47 h 47"/>
                <a:gd name="T4" fmla="*/ 40 w 40"/>
                <a:gd name="T5" fmla="*/ 0 h 47"/>
                <a:gd name="T6" fmla="*/ 40 w 40"/>
                <a:gd name="T7" fmla="*/ 0 h 47"/>
                <a:gd name="T8" fmla="*/ 37 w 40"/>
                <a:gd name="T9" fmla="*/ 1 h 47"/>
                <a:gd name="T10" fmla="*/ 35 w 40"/>
                <a:gd name="T11" fmla="*/ 2 h 47"/>
                <a:gd name="T12" fmla="*/ 32 w 40"/>
                <a:gd name="T13" fmla="*/ 3 h 47"/>
                <a:gd name="T14" fmla="*/ 30 w 40"/>
                <a:gd name="T15" fmla="*/ 4 h 47"/>
                <a:gd name="T16" fmla="*/ 27 w 40"/>
                <a:gd name="T17" fmla="*/ 4 h 47"/>
                <a:gd name="T18" fmla="*/ 25 w 40"/>
                <a:gd name="T19" fmla="*/ 5 h 47"/>
                <a:gd name="T20" fmla="*/ 22 w 40"/>
                <a:gd name="T21" fmla="*/ 5 h 47"/>
                <a:gd name="T22" fmla="*/ 20 w 40"/>
                <a:gd name="T23" fmla="*/ 5 h 47"/>
                <a:gd name="T24" fmla="*/ 17 w 40"/>
                <a:gd name="T25" fmla="*/ 5 h 47"/>
                <a:gd name="T26" fmla="*/ 15 w 40"/>
                <a:gd name="T27" fmla="*/ 5 h 47"/>
                <a:gd name="T28" fmla="*/ 12 w 40"/>
                <a:gd name="T29" fmla="*/ 4 h 47"/>
                <a:gd name="T30" fmla="*/ 10 w 40"/>
                <a:gd name="T31" fmla="*/ 4 h 47"/>
                <a:gd name="T32" fmla="*/ 7 w 40"/>
                <a:gd name="T33" fmla="*/ 3 h 47"/>
                <a:gd name="T34" fmla="*/ 5 w 40"/>
                <a:gd name="T35" fmla="*/ 2 h 47"/>
                <a:gd name="T36" fmla="*/ 2 w 40"/>
                <a:gd name="T37" fmla="*/ 1 h 47"/>
                <a:gd name="T38" fmla="*/ 0 w 40"/>
                <a:gd name="T39" fmla="*/ 0 h 47"/>
                <a:gd name="T40" fmla="*/ 20 w 40"/>
                <a:gd name="T41" fmla="*/ 47 h 47"/>
                <a:gd name="T42" fmla="*/ 20 w 40"/>
                <a:gd name="T43" fmla="*/ 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7"/>
                <a:gd name="T68" fmla="*/ 40 w 40"/>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7">
                  <a:moveTo>
                    <a:pt x="20" y="47"/>
                  </a:moveTo>
                  <a:lnTo>
                    <a:pt x="20" y="47"/>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Line 61">
              <a:extLst>
                <a:ext uri="{FF2B5EF4-FFF2-40B4-BE49-F238E27FC236}">
                  <a16:creationId xmlns:a16="http://schemas.microsoft.com/office/drawing/2014/main" id="{EA1740E5-BC24-4D46-8145-7B4B0F62D392}"/>
                </a:ext>
              </a:extLst>
            </p:cNvPr>
            <p:cNvSpPr>
              <a:spLocks noChangeShapeType="1"/>
            </p:cNvSpPr>
            <p:nvPr/>
          </p:nvSpPr>
          <p:spPr bwMode="auto">
            <a:xfrm>
              <a:off x="2693" y="2609"/>
              <a:ext cx="0" cy="19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Freeform 62">
              <a:extLst>
                <a:ext uri="{FF2B5EF4-FFF2-40B4-BE49-F238E27FC236}">
                  <a16:creationId xmlns:a16="http://schemas.microsoft.com/office/drawing/2014/main" id="{BFA0162E-ABE4-4F89-8420-E5D270976443}"/>
                </a:ext>
              </a:extLst>
            </p:cNvPr>
            <p:cNvSpPr>
              <a:spLocks/>
            </p:cNvSpPr>
            <p:nvPr/>
          </p:nvSpPr>
          <p:spPr bwMode="auto">
            <a:xfrm>
              <a:off x="2671" y="2778"/>
              <a:ext cx="40" cy="47"/>
            </a:xfrm>
            <a:custGeom>
              <a:avLst/>
              <a:gdLst>
                <a:gd name="T0" fmla="*/ 20 w 40"/>
                <a:gd name="T1" fmla="*/ 47 h 47"/>
                <a:gd name="T2" fmla="*/ 20 w 40"/>
                <a:gd name="T3" fmla="*/ 47 h 47"/>
                <a:gd name="T4" fmla="*/ 40 w 40"/>
                <a:gd name="T5" fmla="*/ 0 h 47"/>
                <a:gd name="T6" fmla="*/ 40 w 40"/>
                <a:gd name="T7" fmla="*/ 0 h 47"/>
                <a:gd name="T8" fmla="*/ 37 w 40"/>
                <a:gd name="T9" fmla="*/ 1 h 47"/>
                <a:gd name="T10" fmla="*/ 35 w 40"/>
                <a:gd name="T11" fmla="*/ 2 h 47"/>
                <a:gd name="T12" fmla="*/ 32 w 40"/>
                <a:gd name="T13" fmla="*/ 3 h 47"/>
                <a:gd name="T14" fmla="*/ 30 w 40"/>
                <a:gd name="T15" fmla="*/ 4 h 47"/>
                <a:gd name="T16" fmla="*/ 27 w 40"/>
                <a:gd name="T17" fmla="*/ 4 h 47"/>
                <a:gd name="T18" fmla="*/ 25 w 40"/>
                <a:gd name="T19" fmla="*/ 5 h 47"/>
                <a:gd name="T20" fmla="*/ 22 w 40"/>
                <a:gd name="T21" fmla="*/ 5 h 47"/>
                <a:gd name="T22" fmla="*/ 20 w 40"/>
                <a:gd name="T23" fmla="*/ 5 h 47"/>
                <a:gd name="T24" fmla="*/ 17 w 40"/>
                <a:gd name="T25" fmla="*/ 5 h 47"/>
                <a:gd name="T26" fmla="*/ 15 w 40"/>
                <a:gd name="T27" fmla="*/ 5 h 47"/>
                <a:gd name="T28" fmla="*/ 12 w 40"/>
                <a:gd name="T29" fmla="*/ 4 h 47"/>
                <a:gd name="T30" fmla="*/ 10 w 40"/>
                <a:gd name="T31" fmla="*/ 4 h 47"/>
                <a:gd name="T32" fmla="*/ 7 w 40"/>
                <a:gd name="T33" fmla="*/ 3 h 47"/>
                <a:gd name="T34" fmla="*/ 5 w 40"/>
                <a:gd name="T35" fmla="*/ 2 h 47"/>
                <a:gd name="T36" fmla="*/ 2 w 40"/>
                <a:gd name="T37" fmla="*/ 1 h 47"/>
                <a:gd name="T38" fmla="*/ 0 w 40"/>
                <a:gd name="T39" fmla="*/ 0 h 47"/>
                <a:gd name="T40" fmla="*/ 20 w 40"/>
                <a:gd name="T41" fmla="*/ 47 h 47"/>
                <a:gd name="T42" fmla="*/ 20 w 40"/>
                <a:gd name="T43" fmla="*/ 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7"/>
                <a:gd name="T68" fmla="*/ 40 w 40"/>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7">
                  <a:moveTo>
                    <a:pt x="20" y="47"/>
                  </a:moveTo>
                  <a:lnTo>
                    <a:pt x="20" y="47"/>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Line 63">
              <a:extLst>
                <a:ext uri="{FF2B5EF4-FFF2-40B4-BE49-F238E27FC236}">
                  <a16:creationId xmlns:a16="http://schemas.microsoft.com/office/drawing/2014/main" id="{17EBA97F-C35D-44F0-9C62-AF1DB610D435}"/>
                </a:ext>
              </a:extLst>
            </p:cNvPr>
            <p:cNvSpPr>
              <a:spLocks noChangeShapeType="1"/>
            </p:cNvSpPr>
            <p:nvPr/>
          </p:nvSpPr>
          <p:spPr bwMode="auto">
            <a:xfrm>
              <a:off x="4454" y="1836"/>
              <a:ext cx="0" cy="4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Freeform 64">
              <a:extLst>
                <a:ext uri="{FF2B5EF4-FFF2-40B4-BE49-F238E27FC236}">
                  <a16:creationId xmlns:a16="http://schemas.microsoft.com/office/drawing/2014/main" id="{E98BEE0F-EEA2-4F35-9C04-83CC27CF55D4}"/>
                </a:ext>
              </a:extLst>
            </p:cNvPr>
            <p:cNvSpPr>
              <a:spLocks/>
            </p:cNvSpPr>
            <p:nvPr/>
          </p:nvSpPr>
          <p:spPr bwMode="auto">
            <a:xfrm>
              <a:off x="4435" y="2268"/>
              <a:ext cx="40" cy="46"/>
            </a:xfrm>
            <a:custGeom>
              <a:avLst/>
              <a:gdLst>
                <a:gd name="T0" fmla="*/ 20 w 40"/>
                <a:gd name="T1" fmla="*/ 46 h 46"/>
                <a:gd name="T2" fmla="*/ 20 w 40"/>
                <a:gd name="T3" fmla="*/ 46 h 46"/>
                <a:gd name="T4" fmla="*/ 40 w 40"/>
                <a:gd name="T5" fmla="*/ 0 h 46"/>
                <a:gd name="T6" fmla="*/ 40 w 40"/>
                <a:gd name="T7" fmla="*/ 0 h 46"/>
                <a:gd name="T8" fmla="*/ 37 w 40"/>
                <a:gd name="T9" fmla="*/ 1 h 46"/>
                <a:gd name="T10" fmla="*/ 35 w 40"/>
                <a:gd name="T11" fmla="*/ 2 h 46"/>
                <a:gd name="T12" fmla="*/ 32 w 40"/>
                <a:gd name="T13" fmla="*/ 3 h 46"/>
                <a:gd name="T14" fmla="*/ 30 w 40"/>
                <a:gd name="T15" fmla="*/ 4 h 46"/>
                <a:gd name="T16" fmla="*/ 27 w 40"/>
                <a:gd name="T17" fmla="*/ 4 h 46"/>
                <a:gd name="T18" fmla="*/ 25 w 40"/>
                <a:gd name="T19" fmla="*/ 5 h 46"/>
                <a:gd name="T20" fmla="*/ 22 w 40"/>
                <a:gd name="T21" fmla="*/ 5 h 46"/>
                <a:gd name="T22" fmla="*/ 20 w 40"/>
                <a:gd name="T23" fmla="*/ 5 h 46"/>
                <a:gd name="T24" fmla="*/ 17 w 40"/>
                <a:gd name="T25" fmla="*/ 5 h 46"/>
                <a:gd name="T26" fmla="*/ 15 w 40"/>
                <a:gd name="T27" fmla="*/ 5 h 46"/>
                <a:gd name="T28" fmla="*/ 12 w 40"/>
                <a:gd name="T29" fmla="*/ 4 h 46"/>
                <a:gd name="T30" fmla="*/ 10 w 40"/>
                <a:gd name="T31" fmla="*/ 4 h 46"/>
                <a:gd name="T32" fmla="*/ 7 w 40"/>
                <a:gd name="T33" fmla="*/ 3 h 46"/>
                <a:gd name="T34" fmla="*/ 5 w 40"/>
                <a:gd name="T35" fmla="*/ 2 h 46"/>
                <a:gd name="T36" fmla="*/ 2 w 40"/>
                <a:gd name="T37" fmla="*/ 1 h 46"/>
                <a:gd name="T38" fmla="*/ 0 w 40"/>
                <a:gd name="T39" fmla="*/ 0 h 46"/>
                <a:gd name="T40" fmla="*/ 20 w 40"/>
                <a:gd name="T41" fmla="*/ 46 h 46"/>
                <a:gd name="T42" fmla="*/ 20 w 40"/>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6"/>
                <a:gd name="T68" fmla="*/ 40 w 40"/>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6">
                  <a:moveTo>
                    <a:pt x="20" y="46"/>
                  </a:moveTo>
                  <a:lnTo>
                    <a:pt x="20" y="46"/>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Line 65">
              <a:extLst>
                <a:ext uri="{FF2B5EF4-FFF2-40B4-BE49-F238E27FC236}">
                  <a16:creationId xmlns:a16="http://schemas.microsoft.com/office/drawing/2014/main" id="{081D1489-C41B-4A40-8DAC-0D62565AB349}"/>
                </a:ext>
              </a:extLst>
            </p:cNvPr>
            <p:cNvSpPr>
              <a:spLocks noChangeShapeType="1"/>
            </p:cNvSpPr>
            <p:nvPr/>
          </p:nvSpPr>
          <p:spPr bwMode="auto">
            <a:xfrm>
              <a:off x="4454" y="2768"/>
              <a:ext cx="0" cy="4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Freeform 66">
              <a:extLst>
                <a:ext uri="{FF2B5EF4-FFF2-40B4-BE49-F238E27FC236}">
                  <a16:creationId xmlns:a16="http://schemas.microsoft.com/office/drawing/2014/main" id="{D1A25410-782E-4E97-AFAB-49D6E03A00B3}"/>
                </a:ext>
              </a:extLst>
            </p:cNvPr>
            <p:cNvSpPr>
              <a:spLocks/>
            </p:cNvSpPr>
            <p:nvPr/>
          </p:nvSpPr>
          <p:spPr bwMode="auto">
            <a:xfrm>
              <a:off x="4435" y="3198"/>
              <a:ext cx="40" cy="46"/>
            </a:xfrm>
            <a:custGeom>
              <a:avLst/>
              <a:gdLst>
                <a:gd name="T0" fmla="*/ 20 w 40"/>
                <a:gd name="T1" fmla="*/ 46 h 46"/>
                <a:gd name="T2" fmla="*/ 20 w 40"/>
                <a:gd name="T3" fmla="*/ 46 h 46"/>
                <a:gd name="T4" fmla="*/ 40 w 40"/>
                <a:gd name="T5" fmla="*/ 0 h 46"/>
                <a:gd name="T6" fmla="*/ 40 w 40"/>
                <a:gd name="T7" fmla="*/ 0 h 46"/>
                <a:gd name="T8" fmla="*/ 37 w 40"/>
                <a:gd name="T9" fmla="*/ 1 h 46"/>
                <a:gd name="T10" fmla="*/ 35 w 40"/>
                <a:gd name="T11" fmla="*/ 2 h 46"/>
                <a:gd name="T12" fmla="*/ 32 w 40"/>
                <a:gd name="T13" fmla="*/ 3 h 46"/>
                <a:gd name="T14" fmla="*/ 30 w 40"/>
                <a:gd name="T15" fmla="*/ 4 h 46"/>
                <a:gd name="T16" fmla="*/ 27 w 40"/>
                <a:gd name="T17" fmla="*/ 4 h 46"/>
                <a:gd name="T18" fmla="*/ 25 w 40"/>
                <a:gd name="T19" fmla="*/ 5 h 46"/>
                <a:gd name="T20" fmla="*/ 22 w 40"/>
                <a:gd name="T21" fmla="*/ 5 h 46"/>
                <a:gd name="T22" fmla="*/ 20 w 40"/>
                <a:gd name="T23" fmla="*/ 5 h 46"/>
                <a:gd name="T24" fmla="*/ 17 w 40"/>
                <a:gd name="T25" fmla="*/ 5 h 46"/>
                <a:gd name="T26" fmla="*/ 15 w 40"/>
                <a:gd name="T27" fmla="*/ 5 h 46"/>
                <a:gd name="T28" fmla="*/ 12 w 40"/>
                <a:gd name="T29" fmla="*/ 4 h 46"/>
                <a:gd name="T30" fmla="*/ 10 w 40"/>
                <a:gd name="T31" fmla="*/ 4 h 46"/>
                <a:gd name="T32" fmla="*/ 7 w 40"/>
                <a:gd name="T33" fmla="*/ 3 h 46"/>
                <a:gd name="T34" fmla="*/ 5 w 40"/>
                <a:gd name="T35" fmla="*/ 2 h 46"/>
                <a:gd name="T36" fmla="*/ 2 w 40"/>
                <a:gd name="T37" fmla="*/ 1 h 46"/>
                <a:gd name="T38" fmla="*/ 0 w 40"/>
                <a:gd name="T39" fmla="*/ 0 h 46"/>
                <a:gd name="T40" fmla="*/ 20 w 40"/>
                <a:gd name="T41" fmla="*/ 46 h 46"/>
                <a:gd name="T42" fmla="*/ 20 w 40"/>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6"/>
                <a:gd name="T68" fmla="*/ 40 w 40"/>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6">
                  <a:moveTo>
                    <a:pt x="20" y="46"/>
                  </a:moveTo>
                  <a:lnTo>
                    <a:pt x="20" y="46"/>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67">
              <a:extLst>
                <a:ext uri="{FF2B5EF4-FFF2-40B4-BE49-F238E27FC236}">
                  <a16:creationId xmlns:a16="http://schemas.microsoft.com/office/drawing/2014/main" id="{7CD1DED2-81AA-445B-9DAE-F02F7347C8FE}"/>
                </a:ext>
              </a:extLst>
            </p:cNvPr>
            <p:cNvSpPr>
              <a:spLocks/>
            </p:cNvSpPr>
            <p:nvPr/>
          </p:nvSpPr>
          <p:spPr bwMode="auto">
            <a:xfrm>
              <a:off x="879" y="1068"/>
              <a:ext cx="1256" cy="2597"/>
            </a:xfrm>
            <a:custGeom>
              <a:avLst/>
              <a:gdLst>
                <a:gd name="T0" fmla="*/ 0 w 1256"/>
                <a:gd name="T1" fmla="*/ 2350 h 2597"/>
                <a:gd name="T2" fmla="*/ 0 w 1256"/>
                <a:gd name="T3" fmla="*/ 2597 h 2597"/>
                <a:gd name="T4" fmla="*/ 1256 w 1256"/>
                <a:gd name="T5" fmla="*/ 2597 h 2597"/>
                <a:gd name="T6" fmla="*/ 1256 w 1256"/>
                <a:gd name="T7" fmla="*/ 0 h 2597"/>
                <a:gd name="T8" fmla="*/ 0 60000 65536"/>
                <a:gd name="T9" fmla="*/ 0 60000 65536"/>
                <a:gd name="T10" fmla="*/ 0 60000 65536"/>
                <a:gd name="T11" fmla="*/ 0 60000 65536"/>
                <a:gd name="T12" fmla="*/ 0 w 1256"/>
                <a:gd name="T13" fmla="*/ 0 h 2597"/>
                <a:gd name="T14" fmla="*/ 1256 w 1256"/>
                <a:gd name="T15" fmla="*/ 2597 h 2597"/>
              </a:gdLst>
              <a:ahLst/>
              <a:cxnLst>
                <a:cxn ang="T8">
                  <a:pos x="T0" y="T1"/>
                </a:cxn>
                <a:cxn ang="T9">
                  <a:pos x="T2" y="T3"/>
                </a:cxn>
                <a:cxn ang="T10">
                  <a:pos x="T4" y="T5"/>
                </a:cxn>
                <a:cxn ang="T11">
                  <a:pos x="T6" y="T7"/>
                </a:cxn>
              </a:cxnLst>
              <a:rect l="T12" t="T13" r="T14" b="T15"/>
              <a:pathLst>
                <a:path w="1256" h="2597">
                  <a:moveTo>
                    <a:pt x="0" y="2350"/>
                  </a:moveTo>
                  <a:lnTo>
                    <a:pt x="0" y="2597"/>
                  </a:lnTo>
                  <a:lnTo>
                    <a:pt x="1256" y="2597"/>
                  </a:lnTo>
                  <a:lnTo>
                    <a:pt x="125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9" name="Freeform 68">
              <a:extLst>
                <a:ext uri="{FF2B5EF4-FFF2-40B4-BE49-F238E27FC236}">
                  <a16:creationId xmlns:a16="http://schemas.microsoft.com/office/drawing/2014/main" id="{C41EE665-2BF3-44D6-8150-22EB05B44959}"/>
                </a:ext>
              </a:extLst>
            </p:cNvPr>
            <p:cNvSpPr>
              <a:spLocks/>
            </p:cNvSpPr>
            <p:nvPr/>
          </p:nvSpPr>
          <p:spPr bwMode="auto">
            <a:xfrm>
              <a:off x="2135" y="1062"/>
              <a:ext cx="540" cy="217"/>
            </a:xfrm>
            <a:custGeom>
              <a:avLst/>
              <a:gdLst>
                <a:gd name="T0" fmla="*/ 0 w 540"/>
                <a:gd name="T1" fmla="*/ 0 h 217"/>
                <a:gd name="T2" fmla="*/ 540 w 540"/>
                <a:gd name="T3" fmla="*/ 0 h 217"/>
                <a:gd name="T4" fmla="*/ 540 w 540"/>
                <a:gd name="T5" fmla="*/ 217 h 217"/>
                <a:gd name="T6" fmla="*/ 0 60000 65536"/>
                <a:gd name="T7" fmla="*/ 0 60000 65536"/>
                <a:gd name="T8" fmla="*/ 0 60000 65536"/>
                <a:gd name="T9" fmla="*/ 0 w 540"/>
                <a:gd name="T10" fmla="*/ 0 h 217"/>
                <a:gd name="T11" fmla="*/ 540 w 540"/>
                <a:gd name="T12" fmla="*/ 217 h 217"/>
              </a:gdLst>
              <a:ahLst/>
              <a:cxnLst>
                <a:cxn ang="T6">
                  <a:pos x="T0" y="T1"/>
                </a:cxn>
                <a:cxn ang="T7">
                  <a:pos x="T2" y="T3"/>
                </a:cxn>
                <a:cxn ang="T8">
                  <a:pos x="T4" y="T5"/>
                </a:cxn>
              </a:cxnLst>
              <a:rect l="T9" t="T10" r="T11" b="T12"/>
              <a:pathLst>
                <a:path w="540" h="217">
                  <a:moveTo>
                    <a:pt x="0" y="0"/>
                  </a:moveTo>
                  <a:lnTo>
                    <a:pt x="540" y="0"/>
                  </a:lnTo>
                  <a:lnTo>
                    <a:pt x="540" y="2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0" name="Freeform 69">
              <a:extLst>
                <a:ext uri="{FF2B5EF4-FFF2-40B4-BE49-F238E27FC236}">
                  <a16:creationId xmlns:a16="http://schemas.microsoft.com/office/drawing/2014/main" id="{6CBFE517-A647-49CE-99C1-681B12321AA2}"/>
                </a:ext>
              </a:extLst>
            </p:cNvPr>
            <p:cNvSpPr>
              <a:spLocks/>
            </p:cNvSpPr>
            <p:nvPr/>
          </p:nvSpPr>
          <p:spPr bwMode="auto">
            <a:xfrm>
              <a:off x="2656" y="1258"/>
              <a:ext cx="40" cy="47"/>
            </a:xfrm>
            <a:custGeom>
              <a:avLst/>
              <a:gdLst>
                <a:gd name="T0" fmla="*/ 20 w 40"/>
                <a:gd name="T1" fmla="*/ 47 h 47"/>
                <a:gd name="T2" fmla="*/ 20 w 40"/>
                <a:gd name="T3" fmla="*/ 47 h 47"/>
                <a:gd name="T4" fmla="*/ 40 w 40"/>
                <a:gd name="T5" fmla="*/ 0 h 47"/>
                <a:gd name="T6" fmla="*/ 40 w 40"/>
                <a:gd name="T7" fmla="*/ 0 h 47"/>
                <a:gd name="T8" fmla="*/ 37 w 40"/>
                <a:gd name="T9" fmla="*/ 1 h 47"/>
                <a:gd name="T10" fmla="*/ 35 w 40"/>
                <a:gd name="T11" fmla="*/ 2 h 47"/>
                <a:gd name="T12" fmla="*/ 32 w 40"/>
                <a:gd name="T13" fmla="*/ 3 h 47"/>
                <a:gd name="T14" fmla="*/ 30 w 40"/>
                <a:gd name="T15" fmla="*/ 4 h 47"/>
                <a:gd name="T16" fmla="*/ 27 w 40"/>
                <a:gd name="T17" fmla="*/ 4 h 47"/>
                <a:gd name="T18" fmla="*/ 25 w 40"/>
                <a:gd name="T19" fmla="*/ 5 h 47"/>
                <a:gd name="T20" fmla="*/ 22 w 40"/>
                <a:gd name="T21" fmla="*/ 5 h 47"/>
                <a:gd name="T22" fmla="*/ 20 w 40"/>
                <a:gd name="T23" fmla="*/ 5 h 47"/>
                <a:gd name="T24" fmla="*/ 17 w 40"/>
                <a:gd name="T25" fmla="*/ 5 h 47"/>
                <a:gd name="T26" fmla="*/ 15 w 40"/>
                <a:gd name="T27" fmla="*/ 5 h 47"/>
                <a:gd name="T28" fmla="*/ 12 w 40"/>
                <a:gd name="T29" fmla="*/ 4 h 47"/>
                <a:gd name="T30" fmla="*/ 10 w 40"/>
                <a:gd name="T31" fmla="*/ 4 h 47"/>
                <a:gd name="T32" fmla="*/ 7 w 40"/>
                <a:gd name="T33" fmla="*/ 3 h 47"/>
                <a:gd name="T34" fmla="*/ 5 w 40"/>
                <a:gd name="T35" fmla="*/ 2 h 47"/>
                <a:gd name="T36" fmla="*/ 2 w 40"/>
                <a:gd name="T37" fmla="*/ 1 h 47"/>
                <a:gd name="T38" fmla="*/ 0 w 40"/>
                <a:gd name="T39" fmla="*/ 0 h 47"/>
                <a:gd name="T40" fmla="*/ 20 w 40"/>
                <a:gd name="T41" fmla="*/ 47 h 47"/>
                <a:gd name="T42" fmla="*/ 20 w 40"/>
                <a:gd name="T43" fmla="*/ 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7"/>
                <a:gd name="T68" fmla="*/ 40 w 40"/>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7">
                  <a:moveTo>
                    <a:pt x="20" y="47"/>
                  </a:moveTo>
                  <a:lnTo>
                    <a:pt x="20" y="47"/>
                  </a:lnTo>
                  <a:lnTo>
                    <a:pt x="40" y="0"/>
                  </a:lnTo>
                  <a:lnTo>
                    <a:pt x="37" y="1"/>
                  </a:lnTo>
                  <a:lnTo>
                    <a:pt x="35" y="2"/>
                  </a:lnTo>
                  <a:lnTo>
                    <a:pt x="32" y="3"/>
                  </a:lnTo>
                  <a:lnTo>
                    <a:pt x="30" y="4"/>
                  </a:lnTo>
                  <a:lnTo>
                    <a:pt x="27" y="4"/>
                  </a:lnTo>
                  <a:lnTo>
                    <a:pt x="25" y="5"/>
                  </a:lnTo>
                  <a:lnTo>
                    <a:pt x="22" y="5"/>
                  </a:lnTo>
                  <a:lnTo>
                    <a:pt x="20" y="5"/>
                  </a:lnTo>
                  <a:lnTo>
                    <a:pt x="17" y="5"/>
                  </a:lnTo>
                  <a:lnTo>
                    <a:pt x="15" y="5"/>
                  </a:lnTo>
                  <a:lnTo>
                    <a:pt x="12" y="4"/>
                  </a:lnTo>
                  <a:lnTo>
                    <a:pt x="10" y="4"/>
                  </a:lnTo>
                  <a:lnTo>
                    <a:pt x="7" y="3"/>
                  </a:lnTo>
                  <a:lnTo>
                    <a:pt x="5" y="2"/>
                  </a:lnTo>
                  <a:lnTo>
                    <a:pt x="2" y="1"/>
                  </a:lnTo>
                  <a:lnTo>
                    <a:pt x="0" y="0"/>
                  </a:lnTo>
                  <a:lnTo>
                    <a:pt x="2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70">
              <a:extLst>
                <a:ext uri="{FF2B5EF4-FFF2-40B4-BE49-F238E27FC236}">
                  <a16:creationId xmlns:a16="http://schemas.microsoft.com/office/drawing/2014/main" id="{1AFF08BF-AF1F-45A1-AB17-CA44209BAFA0}"/>
                </a:ext>
              </a:extLst>
            </p:cNvPr>
            <p:cNvSpPr>
              <a:spLocks/>
            </p:cNvSpPr>
            <p:nvPr/>
          </p:nvSpPr>
          <p:spPr bwMode="auto">
            <a:xfrm>
              <a:off x="2628" y="1068"/>
              <a:ext cx="1257" cy="2597"/>
            </a:xfrm>
            <a:custGeom>
              <a:avLst/>
              <a:gdLst>
                <a:gd name="T0" fmla="*/ 0 w 1257"/>
                <a:gd name="T1" fmla="*/ 2350 h 2597"/>
                <a:gd name="T2" fmla="*/ 0 w 1257"/>
                <a:gd name="T3" fmla="*/ 2597 h 2597"/>
                <a:gd name="T4" fmla="*/ 1257 w 1257"/>
                <a:gd name="T5" fmla="*/ 2597 h 2597"/>
                <a:gd name="T6" fmla="*/ 1257 w 1257"/>
                <a:gd name="T7" fmla="*/ 0 h 2597"/>
                <a:gd name="T8" fmla="*/ 0 60000 65536"/>
                <a:gd name="T9" fmla="*/ 0 60000 65536"/>
                <a:gd name="T10" fmla="*/ 0 60000 65536"/>
                <a:gd name="T11" fmla="*/ 0 60000 65536"/>
                <a:gd name="T12" fmla="*/ 0 w 1257"/>
                <a:gd name="T13" fmla="*/ 0 h 2597"/>
                <a:gd name="T14" fmla="*/ 1257 w 1257"/>
                <a:gd name="T15" fmla="*/ 2597 h 2597"/>
              </a:gdLst>
              <a:ahLst/>
              <a:cxnLst>
                <a:cxn ang="T8">
                  <a:pos x="T0" y="T1"/>
                </a:cxn>
                <a:cxn ang="T9">
                  <a:pos x="T2" y="T3"/>
                </a:cxn>
                <a:cxn ang="T10">
                  <a:pos x="T4" y="T5"/>
                </a:cxn>
                <a:cxn ang="T11">
                  <a:pos x="T6" y="T7"/>
                </a:cxn>
              </a:cxnLst>
              <a:rect l="T12" t="T13" r="T14" b="T15"/>
              <a:pathLst>
                <a:path w="1257" h="2597">
                  <a:moveTo>
                    <a:pt x="0" y="2350"/>
                  </a:moveTo>
                  <a:lnTo>
                    <a:pt x="0" y="2597"/>
                  </a:lnTo>
                  <a:lnTo>
                    <a:pt x="1257" y="2597"/>
                  </a:lnTo>
                  <a:lnTo>
                    <a:pt x="125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2" name="Freeform 71">
              <a:extLst>
                <a:ext uri="{FF2B5EF4-FFF2-40B4-BE49-F238E27FC236}">
                  <a16:creationId xmlns:a16="http://schemas.microsoft.com/office/drawing/2014/main" id="{D48B6BA4-62AA-4348-AF2A-E6A15C1343C1}"/>
                </a:ext>
              </a:extLst>
            </p:cNvPr>
            <p:cNvSpPr>
              <a:spLocks/>
            </p:cNvSpPr>
            <p:nvPr/>
          </p:nvSpPr>
          <p:spPr bwMode="auto">
            <a:xfrm>
              <a:off x="3885" y="1062"/>
              <a:ext cx="540" cy="217"/>
            </a:xfrm>
            <a:custGeom>
              <a:avLst/>
              <a:gdLst>
                <a:gd name="T0" fmla="*/ 0 w 540"/>
                <a:gd name="T1" fmla="*/ 0 h 217"/>
                <a:gd name="T2" fmla="*/ 540 w 540"/>
                <a:gd name="T3" fmla="*/ 0 h 217"/>
                <a:gd name="T4" fmla="*/ 540 w 540"/>
                <a:gd name="T5" fmla="*/ 217 h 217"/>
                <a:gd name="T6" fmla="*/ 0 60000 65536"/>
                <a:gd name="T7" fmla="*/ 0 60000 65536"/>
                <a:gd name="T8" fmla="*/ 0 60000 65536"/>
                <a:gd name="T9" fmla="*/ 0 w 540"/>
                <a:gd name="T10" fmla="*/ 0 h 217"/>
                <a:gd name="T11" fmla="*/ 540 w 540"/>
                <a:gd name="T12" fmla="*/ 217 h 217"/>
              </a:gdLst>
              <a:ahLst/>
              <a:cxnLst>
                <a:cxn ang="T6">
                  <a:pos x="T0" y="T1"/>
                </a:cxn>
                <a:cxn ang="T7">
                  <a:pos x="T2" y="T3"/>
                </a:cxn>
                <a:cxn ang="T8">
                  <a:pos x="T4" y="T5"/>
                </a:cxn>
              </a:cxnLst>
              <a:rect l="T9" t="T10" r="T11" b="T12"/>
              <a:pathLst>
                <a:path w="540" h="217">
                  <a:moveTo>
                    <a:pt x="0" y="0"/>
                  </a:moveTo>
                  <a:lnTo>
                    <a:pt x="540" y="0"/>
                  </a:lnTo>
                  <a:lnTo>
                    <a:pt x="540" y="2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3" name="Freeform 72">
              <a:extLst>
                <a:ext uri="{FF2B5EF4-FFF2-40B4-BE49-F238E27FC236}">
                  <a16:creationId xmlns:a16="http://schemas.microsoft.com/office/drawing/2014/main" id="{75A81C84-75F2-413C-972F-E7043F987B01}"/>
                </a:ext>
              </a:extLst>
            </p:cNvPr>
            <p:cNvSpPr>
              <a:spLocks/>
            </p:cNvSpPr>
            <p:nvPr/>
          </p:nvSpPr>
          <p:spPr bwMode="auto">
            <a:xfrm>
              <a:off x="4405" y="1258"/>
              <a:ext cx="40" cy="47"/>
            </a:xfrm>
            <a:custGeom>
              <a:avLst/>
              <a:gdLst>
                <a:gd name="T0" fmla="*/ 20 w 40"/>
                <a:gd name="T1" fmla="*/ 47 h 47"/>
                <a:gd name="T2" fmla="*/ 20 w 40"/>
                <a:gd name="T3" fmla="*/ 47 h 47"/>
                <a:gd name="T4" fmla="*/ 40 w 40"/>
                <a:gd name="T5" fmla="*/ 0 h 47"/>
                <a:gd name="T6" fmla="*/ 40 w 40"/>
                <a:gd name="T7" fmla="*/ 0 h 47"/>
                <a:gd name="T8" fmla="*/ 38 w 40"/>
                <a:gd name="T9" fmla="*/ 1 h 47"/>
                <a:gd name="T10" fmla="*/ 35 w 40"/>
                <a:gd name="T11" fmla="*/ 2 h 47"/>
                <a:gd name="T12" fmla="*/ 33 w 40"/>
                <a:gd name="T13" fmla="*/ 3 h 47"/>
                <a:gd name="T14" fmla="*/ 30 w 40"/>
                <a:gd name="T15" fmla="*/ 4 h 47"/>
                <a:gd name="T16" fmla="*/ 28 w 40"/>
                <a:gd name="T17" fmla="*/ 4 h 47"/>
                <a:gd name="T18" fmla="*/ 25 w 40"/>
                <a:gd name="T19" fmla="*/ 5 h 47"/>
                <a:gd name="T20" fmla="*/ 23 w 40"/>
                <a:gd name="T21" fmla="*/ 5 h 47"/>
                <a:gd name="T22" fmla="*/ 20 w 40"/>
                <a:gd name="T23" fmla="*/ 5 h 47"/>
                <a:gd name="T24" fmla="*/ 18 w 40"/>
                <a:gd name="T25" fmla="*/ 5 h 47"/>
                <a:gd name="T26" fmla="*/ 15 w 40"/>
                <a:gd name="T27" fmla="*/ 5 h 47"/>
                <a:gd name="T28" fmla="*/ 13 w 40"/>
                <a:gd name="T29" fmla="*/ 4 h 47"/>
                <a:gd name="T30" fmla="*/ 10 w 40"/>
                <a:gd name="T31" fmla="*/ 4 h 47"/>
                <a:gd name="T32" fmla="*/ 8 w 40"/>
                <a:gd name="T33" fmla="*/ 3 h 47"/>
                <a:gd name="T34" fmla="*/ 5 w 40"/>
                <a:gd name="T35" fmla="*/ 2 h 47"/>
                <a:gd name="T36" fmla="*/ 3 w 40"/>
                <a:gd name="T37" fmla="*/ 1 h 47"/>
                <a:gd name="T38" fmla="*/ 0 w 40"/>
                <a:gd name="T39" fmla="*/ 0 h 47"/>
                <a:gd name="T40" fmla="*/ 20 w 40"/>
                <a:gd name="T41" fmla="*/ 47 h 47"/>
                <a:gd name="T42" fmla="*/ 20 w 40"/>
                <a:gd name="T43" fmla="*/ 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7"/>
                <a:gd name="T68" fmla="*/ 40 w 40"/>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7">
                  <a:moveTo>
                    <a:pt x="20" y="47"/>
                  </a:moveTo>
                  <a:lnTo>
                    <a:pt x="20" y="47"/>
                  </a:lnTo>
                  <a:lnTo>
                    <a:pt x="40" y="0"/>
                  </a:lnTo>
                  <a:lnTo>
                    <a:pt x="38" y="1"/>
                  </a:lnTo>
                  <a:lnTo>
                    <a:pt x="35" y="2"/>
                  </a:lnTo>
                  <a:lnTo>
                    <a:pt x="33" y="3"/>
                  </a:lnTo>
                  <a:lnTo>
                    <a:pt x="30" y="4"/>
                  </a:lnTo>
                  <a:lnTo>
                    <a:pt x="28" y="4"/>
                  </a:lnTo>
                  <a:lnTo>
                    <a:pt x="25" y="5"/>
                  </a:lnTo>
                  <a:lnTo>
                    <a:pt x="23" y="5"/>
                  </a:lnTo>
                  <a:lnTo>
                    <a:pt x="20" y="5"/>
                  </a:lnTo>
                  <a:lnTo>
                    <a:pt x="18" y="5"/>
                  </a:lnTo>
                  <a:lnTo>
                    <a:pt x="15" y="5"/>
                  </a:lnTo>
                  <a:lnTo>
                    <a:pt x="13" y="4"/>
                  </a:lnTo>
                  <a:lnTo>
                    <a:pt x="10" y="4"/>
                  </a:lnTo>
                  <a:lnTo>
                    <a:pt x="8" y="3"/>
                  </a:lnTo>
                  <a:lnTo>
                    <a:pt x="5" y="2"/>
                  </a:lnTo>
                  <a:lnTo>
                    <a:pt x="3" y="1"/>
                  </a:lnTo>
                  <a:lnTo>
                    <a:pt x="0" y="0"/>
                  </a:lnTo>
                  <a:lnTo>
                    <a:pt x="2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05" name="Rectangle 7">
            <a:extLst>
              <a:ext uri="{FF2B5EF4-FFF2-40B4-BE49-F238E27FC236}">
                <a16:creationId xmlns:a16="http://schemas.microsoft.com/office/drawing/2014/main" id="{1C46F395-A1B5-4B96-B583-95796DB0505D}"/>
              </a:ext>
            </a:extLst>
          </p:cNvPr>
          <p:cNvSpPr>
            <a:spLocks noChangeArrowheads="1"/>
          </p:cNvSpPr>
          <p:nvPr/>
        </p:nvSpPr>
        <p:spPr bwMode="auto">
          <a:xfrm>
            <a:off x="685800" y="1905000"/>
            <a:ext cx="1600200" cy="8096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6" name="Rectangle 45">
            <a:extLst>
              <a:ext uri="{FF2B5EF4-FFF2-40B4-BE49-F238E27FC236}">
                <a16:creationId xmlns:a16="http://schemas.microsoft.com/office/drawing/2014/main" id="{58CAE6DC-2D11-43A0-827A-F34D5F711810}"/>
              </a:ext>
            </a:extLst>
          </p:cNvPr>
          <p:cNvSpPr>
            <a:spLocks noChangeArrowheads="1"/>
          </p:cNvSpPr>
          <p:nvPr/>
        </p:nvSpPr>
        <p:spPr bwMode="auto">
          <a:xfrm>
            <a:off x="6640513" y="2484438"/>
            <a:ext cx="1055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solidFill>
                  <a:srgbClr val="000000"/>
                </a:solidFill>
                <a:latin typeface="FrnkGothITC Bk BT"/>
              </a:rPr>
              <a:t>(See Note)</a:t>
            </a:r>
            <a:endParaRPr lang="en-US" altLang="en-US" sz="1800"/>
          </a:p>
        </p:txBody>
      </p:sp>
      <p:sp>
        <p:nvSpPr>
          <p:cNvPr id="25607" name="TextBox 1">
            <a:extLst>
              <a:ext uri="{FF2B5EF4-FFF2-40B4-BE49-F238E27FC236}">
                <a16:creationId xmlns:a16="http://schemas.microsoft.com/office/drawing/2014/main" id="{F0D55F38-BBC6-402F-B304-14EF3A4FEEC6}"/>
              </a:ext>
            </a:extLst>
          </p:cNvPr>
          <p:cNvSpPr txBox="1">
            <a:spLocks noChangeArrowheads="1"/>
          </p:cNvSpPr>
          <p:nvPr/>
        </p:nvSpPr>
        <p:spPr bwMode="auto">
          <a:xfrm>
            <a:off x="304800" y="6172200"/>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Note: this step is a formality; users should be involved during the development</a:t>
            </a:r>
          </a:p>
        </p:txBody>
      </p:sp>
      <p:sp>
        <p:nvSpPr>
          <p:cNvPr id="4" name="TextBox 3">
            <a:extLst>
              <a:ext uri="{FF2B5EF4-FFF2-40B4-BE49-F238E27FC236}">
                <a16:creationId xmlns:a16="http://schemas.microsoft.com/office/drawing/2014/main" id="{CF3B05BE-E95B-4759-AB43-3B17310D1584}"/>
              </a:ext>
            </a:extLst>
          </p:cNvPr>
          <p:cNvSpPr txBox="1"/>
          <p:nvPr/>
        </p:nvSpPr>
        <p:spPr>
          <a:xfrm>
            <a:off x="2544764" y="838200"/>
            <a:ext cx="4694236" cy="461665"/>
          </a:xfrm>
          <a:prstGeom prst="rect">
            <a:avLst/>
          </a:prstGeom>
          <a:noFill/>
        </p:spPr>
        <p:txBody>
          <a:bodyPr wrap="square" rtlCol="0">
            <a:spAutoFit/>
          </a:bodyPr>
          <a:lstStyle/>
          <a:p>
            <a:r>
              <a:rPr lang="en-US" altLang="en-US" sz="2400" b="1" dirty="0">
                <a:solidFill>
                  <a:srgbClr val="FF0000"/>
                </a:solidFill>
              </a:rPr>
              <a:t>Part Art, Part Science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DC5B824-0D7E-404B-B2F0-05ACC5503FF0}"/>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Request for NCS Evaluation</a:t>
            </a:r>
          </a:p>
        </p:txBody>
      </p:sp>
      <p:sp>
        <p:nvSpPr>
          <p:cNvPr id="3" name="Content Placeholder 2">
            <a:extLst>
              <a:ext uri="{FF2B5EF4-FFF2-40B4-BE49-F238E27FC236}">
                <a16:creationId xmlns:a16="http://schemas.microsoft.com/office/drawing/2014/main" id="{133F0418-B5EB-4B35-AEF0-45CDA9051F78}"/>
              </a:ext>
            </a:extLst>
          </p:cNvPr>
          <p:cNvSpPr>
            <a:spLocks noGrp="1"/>
          </p:cNvSpPr>
          <p:nvPr>
            <p:ph idx="1"/>
          </p:nvPr>
        </p:nvSpPr>
        <p:spPr/>
        <p:txBody>
          <a:bodyPr>
            <a:normAutofit/>
          </a:bodyPr>
          <a:lstStyle/>
          <a:p>
            <a:pPr>
              <a:defRPr/>
            </a:pPr>
            <a:r>
              <a:rPr lang="en-US" dirty="0"/>
              <a:t>New or modified fissile material activity</a:t>
            </a:r>
          </a:p>
          <a:p>
            <a:pPr>
              <a:defRPr/>
            </a:pPr>
            <a:r>
              <a:rPr lang="en-US" dirty="0"/>
              <a:t>Understand what is wanted</a:t>
            </a:r>
          </a:p>
          <a:p>
            <a:pPr>
              <a:defRPr/>
            </a:pPr>
            <a:r>
              <a:rPr lang="en-US" dirty="0"/>
              <a:t>Understand what is needed</a:t>
            </a:r>
          </a:p>
          <a:p>
            <a:pPr lvl="1">
              <a:defRPr/>
            </a:pPr>
            <a:r>
              <a:rPr lang="en-US" dirty="0"/>
              <a:t>Sometimes, wants ≠ needs (operational flexibility vs. convenient controls)</a:t>
            </a:r>
          </a:p>
          <a:p>
            <a:pPr lvl="1">
              <a:defRPr/>
            </a:pPr>
            <a:r>
              <a:rPr lang="en-US" dirty="0"/>
              <a:t>Sometimes, wants and needs change while the evaluation is being developed.</a:t>
            </a:r>
          </a:p>
          <a:p>
            <a:pPr>
              <a:defRPr/>
            </a:pPr>
            <a:r>
              <a:rPr lang="en-US" dirty="0"/>
              <a:t>Example</a:t>
            </a:r>
          </a:p>
          <a:p>
            <a:pPr lvl="1">
              <a:defRPr/>
            </a:pPr>
            <a:r>
              <a:rPr lang="en-US" dirty="0"/>
              <a:t>Multiple batches in a glovebox with controls on # containers, spacing, lids on containers</a:t>
            </a:r>
          </a:p>
          <a:p>
            <a:pPr lvl="1">
              <a:defRPr/>
            </a:pPr>
            <a:r>
              <a:rPr lang="en-US" dirty="0"/>
              <a:t>One batch at a time limited by fissile material mass</a:t>
            </a:r>
          </a:p>
        </p:txBody>
      </p:sp>
      <p:sp>
        <p:nvSpPr>
          <p:cNvPr id="26628" name="Slide Number Placeholder 3">
            <a:extLst>
              <a:ext uri="{FF2B5EF4-FFF2-40B4-BE49-F238E27FC236}">
                <a16:creationId xmlns:a16="http://schemas.microsoft.com/office/drawing/2014/main" id="{484375BE-DA69-483A-8CDE-F8CB3A8917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17BB16-FAD7-4F8A-AE28-7134A8556DEE}" type="slidenum">
              <a:rPr lang="en-US" altLang="en-US" sz="1400" smtClean="0"/>
              <a:pPr>
                <a:spcBef>
                  <a:spcPct val="0"/>
                </a:spcBef>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817425EB-9756-4FA2-B455-B2E2CF2B4C7D}"/>
              </a:ext>
            </a:extLst>
          </p:cNvPr>
          <p:cNvSpPr>
            <a:spLocks noGrp="1" noChangeArrowheads="1"/>
          </p:cNvSpPr>
          <p:nvPr>
            <p:ph type="title"/>
          </p:nvPr>
        </p:nvSpPr>
        <p:spPr>
          <a:xfrm>
            <a:off x="457200" y="381000"/>
            <a:ext cx="8229600" cy="533400"/>
          </a:xfrm>
          <a:noFill/>
          <a:ln>
            <a:noFill/>
          </a:ln>
        </p:spPr>
        <p:txBody>
          <a:bodyPr vert="horz" wrap="square" lIns="91440" tIns="45720" rIns="91440" bIns="0" numCol="1" anchor="b" anchorCtr="0" compatLnSpc="1">
            <a:prstTxWarp prst="textNoShape">
              <a:avLst/>
            </a:prstTxWarp>
          </a:bodyPr>
          <a:lstStyle/>
          <a:p>
            <a:r>
              <a:rPr lang="en-US" altLang="en-US" dirty="0"/>
              <a:t>Understanding the Process/ Activity</a:t>
            </a:r>
          </a:p>
        </p:txBody>
      </p:sp>
      <p:sp>
        <p:nvSpPr>
          <p:cNvPr id="4" name="Content Placeholder 3">
            <a:extLst>
              <a:ext uri="{FF2B5EF4-FFF2-40B4-BE49-F238E27FC236}">
                <a16:creationId xmlns:a16="http://schemas.microsoft.com/office/drawing/2014/main" id="{B13953BF-2372-4739-ADC9-91329633797F}"/>
              </a:ext>
            </a:extLst>
          </p:cNvPr>
          <p:cNvSpPr>
            <a:spLocks noGrp="1"/>
          </p:cNvSpPr>
          <p:nvPr>
            <p:ph idx="1"/>
          </p:nvPr>
        </p:nvSpPr>
        <p:spPr>
          <a:xfrm>
            <a:off x="304800" y="1447800"/>
            <a:ext cx="8534400" cy="5105400"/>
          </a:xfrm>
        </p:spPr>
        <p:txBody>
          <a:bodyPr/>
          <a:lstStyle/>
          <a:p>
            <a:pPr marL="0" indent="0">
              <a:buFontTx/>
              <a:buNone/>
              <a:defRPr/>
            </a:pPr>
            <a:r>
              <a:rPr lang="en-US" b="1" dirty="0">
                <a:solidFill>
                  <a:srgbClr val="FF0000"/>
                </a:solidFill>
              </a:rPr>
              <a:t>Most important step!</a:t>
            </a:r>
          </a:p>
          <a:p>
            <a:pPr>
              <a:defRPr/>
            </a:pPr>
            <a:r>
              <a:rPr lang="en-US" dirty="0"/>
              <a:t>Research, Study, and Learn</a:t>
            </a:r>
          </a:p>
          <a:p>
            <a:pPr lvl="1">
              <a:defRPr/>
            </a:pPr>
            <a:r>
              <a:rPr lang="en-US" dirty="0"/>
              <a:t>Material characteristics (physical, chemical properties)</a:t>
            </a:r>
          </a:p>
          <a:p>
            <a:pPr lvl="1">
              <a:defRPr/>
            </a:pPr>
            <a:r>
              <a:rPr lang="en-US" dirty="0"/>
              <a:t>Process chemistry</a:t>
            </a:r>
          </a:p>
          <a:p>
            <a:pPr lvl="1">
              <a:defRPr/>
            </a:pPr>
            <a:r>
              <a:rPr lang="en-US" dirty="0"/>
              <a:t>Material flows (incoming, outgoing, flow rates, waste streams, etc.)</a:t>
            </a:r>
          </a:p>
          <a:p>
            <a:pPr lvl="1">
              <a:defRPr/>
            </a:pPr>
            <a:r>
              <a:rPr lang="en-US" dirty="0"/>
              <a:t>Material unaccounted for (normal and abnormal equipment holdup)</a:t>
            </a:r>
          </a:p>
          <a:p>
            <a:pPr>
              <a:defRPr/>
            </a:pPr>
            <a:endParaRPr lang="en-US" dirty="0"/>
          </a:p>
        </p:txBody>
      </p:sp>
      <p:sp>
        <p:nvSpPr>
          <p:cNvPr id="27652" name="Slide Number Placeholder 1">
            <a:extLst>
              <a:ext uri="{FF2B5EF4-FFF2-40B4-BE49-F238E27FC236}">
                <a16:creationId xmlns:a16="http://schemas.microsoft.com/office/drawing/2014/main" id="{F1A74C0C-AAE8-4250-8371-8B079B6658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B838A-0207-4AD3-9C87-29CECC625DEC}" type="slidenum">
              <a:rPr lang="en-US" altLang="en-US" sz="1400" smtClean="0"/>
              <a:pPr>
                <a:spcBef>
                  <a:spcPct val="0"/>
                </a:spcBef>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E16ACCBB-229A-4449-BA4D-A5A5AB19F3FD}"/>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Understanding the Process/Activity</a:t>
            </a:r>
          </a:p>
        </p:txBody>
      </p:sp>
      <p:sp>
        <p:nvSpPr>
          <p:cNvPr id="28675" name="Content Placeholder 3">
            <a:extLst>
              <a:ext uri="{FF2B5EF4-FFF2-40B4-BE49-F238E27FC236}">
                <a16:creationId xmlns:a16="http://schemas.microsoft.com/office/drawing/2014/main" id="{35FFFC33-BC41-486D-AE82-B2D89E2D765F}"/>
              </a:ext>
            </a:extLst>
          </p:cNvPr>
          <p:cNvSpPr>
            <a:spLocks noGrp="1" noChangeArrowheads="1"/>
          </p:cNvSpPr>
          <p:nvPr>
            <p:ph idx="1"/>
          </p:nvPr>
        </p:nvSpPr>
        <p:spPr/>
        <p:txBody>
          <a:bodyPr/>
          <a:lstStyle/>
          <a:p>
            <a:r>
              <a:rPr lang="en-US" altLang="en-US"/>
              <a:t>Research, Study, and Learn</a:t>
            </a:r>
          </a:p>
          <a:p>
            <a:pPr lvl="1"/>
            <a:r>
              <a:rPr lang="en-US" altLang="en-US"/>
              <a:t>Adjacent processes and operations (upstream, downstream, and lateral)</a:t>
            </a:r>
          </a:p>
          <a:p>
            <a:pPr lvl="1"/>
            <a:r>
              <a:rPr lang="en-US" altLang="en-US"/>
              <a:t>Physical layout of equipment</a:t>
            </a:r>
          </a:p>
          <a:p>
            <a:pPr lvl="1"/>
            <a:r>
              <a:rPr lang="en-US" altLang="en-US"/>
              <a:t>Function of the equipment</a:t>
            </a:r>
          </a:p>
          <a:p>
            <a:pPr lvl="1"/>
            <a:r>
              <a:rPr lang="en-US" altLang="en-US"/>
              <a:t>Capability of the equipment</a:t>
            </a:r>
          </a:p>
        </p:txBody>
      </p:sp>
      <p:sp>
        <p:nvSpPr>
          <p:cNvPr id="28676" name="Slide Number Placeholder 1">
            <a:extLst>
              <a:ext uri="{FF2B5EF4-FFF2-40B4-BE49-F238E27FC236}">
                <a16:creationId xmlns:a16="http://schemas.microsoft.com/office/drawing/2014/main" id="{EDE89072-7E67-49B5-B629-FED10157B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EFF0FD-0F0E-4156-B526-4FF9303422FD}" type="slidenum">
              <a:rPr lang="en-US" altLang="en-US" sz="1400" smtClean="0"/>
              <a:pPr>
                <a:spcBef>
                  <a:spcPct val="0"/>
                </a:spcBef>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6088CA7D-5E44-4925-837A-3947C18BF10F}"/>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Understanding the Process/Activity</a:t>
            </a:r>
          </a:p>
        </p:txBody>
      </p:sp>
      <p:sp>
        <p:nvSpPr>
          <p:cNvPr id="29699" name="Content Placeholder 3">
            <a:extLst>
              <a:ext uri="{FF2B5EF4-FFF2-40B4-BE49-F238E27FC236}">
                <a16:creationId xmlns:a16="http://schemas.microsoft.com/office/drawing/2014/main" id="{D186B37B-91F8-493E-B514-09E80D92745A}"/>
              </a:ext>
            </a:extLst>
          </p:cNvPr>
          <p:cNvSpPr>
            <a:spLocks noGrp="1" noChangeArrowheads="1"/>
          </p:cNvSpPr>
          <p:nvPr>
            <p:ph idx="1"/>
          </p:nvPr>
        </p:nvSpPr>
        <p:spPr/>
        <p:txBody>
          <a:bodyPr/>
          <a:lstStyle/>
          <a:p>
            <a:r>
              <a:rPr lang="en-US" altLang="en-US" dirty="0"/>
              <a:t>Talk to operators, engineers, NCS analysts</a:t>
            </a:r>
          </a:p>
          <a:p>
            <a:r>
              <a:rPr lang="en-US" altLang="en-US" dirty="0"/>
              <a:t>Ask what can go wrong</a:t>
            </a:r>
          </a:p>
          <a:p>
            <a:r>
              <a:rPr lang="en-US" altLang="en-US" dirty="0"/>
              <a:t>Review safety analyses (e.g. ISAs and DSAs)</a:t>
            </a:r>
          </a:p>
          <a:p>
            <a:r>
              <a:rPr lang="en-US" altLang="en-US" dirty="0"/>
              <a:t>Inspect the field, observe operations</a:t>
            </a:r>
          </a:p>
          <a:p>
            <a:r>
              <a:rPr lang="en-US" altLang="en-US" dirty="0"/>
              <a:t>Pore over drawings, read procedures</a:t>
            </a:r>
          </a:p>
          <a:p>
            <a:endParaRPr lang="en-US" altLang="en-US" dirty="0"/>
          </a:p>
          <a:p>
            <a:pPr marL="457200" lvl="1" indent="0">
              <a:buFontTx/>
              <a:buNone/>
            </a:pPr>
            <a:r>
              <a:rPr lang="en-US" altLang="en-US" sz="2400" b="1" dirty="0">
                <a:solidFill>
                  <a:srgbClr val="FF0000"/>
                </a:solidFill>
              </a:rPr>
              <a:t>Become as knowledgeable as the system engineer</a:t>
            </a:r>
          </a:p>
        </p:txBody>
      </p:sp>
      <p:sp>
        <p:nvSpPr>
          <p:cNvPr id="29700" name="Slide Number Placeholder 1">
            <a:extLst>
              <a:ext uri="{FF2B5EF4-FFF2-40B4-BE49-F238E27FC236}">
                <a16:creationId xmlns:a16="http://schemas.microsoft.com/office/drawing/2014/main" id="{38845F97-6DD6-4C81-A057-E15C2CA865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ECCC6B-AEBC-467C-987C-B9FEC2645B86}" type="slidenum">
              <a:rPr lang="en-US" altLang="en-US" sz="1400" smtClean="0"/>
              <a:pPr>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819AB4B6-7249-44E2-B697-32F1064B4C57}"/>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Understanding the Process/Activity</a:t>
            </a:r>
          </a:p>
        </p:txBody>
      </p:sp>
      <p:sp>
        <p:nvSpPr>
          <p:cNvPr id="4" name="Content Placeholder 3">
            <a:extLst>
              <a:ext uri="{FF2B5EF4-FFF2-40B4-BE49-F238E27FC236}">
                <a16:creationId xmlns:a16="http://schemas.microsoft.com/office/drawing/2014/main" id="{59FB23E1-FCD2-4CFE-AEEA-A4917F4EB7A7}"/>
              </a:ext>
            </a:extLst>
          </p:cNvPr>
          <p:cNvSpPr>
            <a:spLocks noGrp="1"/>
          </p:cNvSpPr>
          <p:nvPr>
            <p:ph idx="1"/>
          </p:nvPr>
        </p:nvSpPr>
        <p:spPr/>
        <p:txBody>
          <a:bodyPr/>
          <a:lstStyle/>
          <a:p>
            <a:pPr>
              <a:defRPr/>
            </a:pPr>
            <a:r>
              <a:rPr lang="en-US" altLang="en-US" dirty="0"/>
              <a:t>Remember, no accident has occurred as a result of an erroneous calculation</a:t>
            </a:r>
          </a:p>
          <a:p>
            <a:pPr>
              <a:defRPr/>
            </a:pPr>
            <a:r>
              <a:rPr lang="en-US" altLang="en-US" dirty="0"/>
              <a:t>Understanding the process/activity will provide a firm foundation for the NCS evaluation</a:t>
            </a:r>
          </a:p>
          <a:p>
            <a:pPr>
              <a:defRPr/>
            </a:pPr>
            <a:endParaRPr lang="en-US" altLang="en-US" dirty="0"/>
          </a:p>
          <a:p>
            <a:pPr marL="0" indent="0">
              <a:buFontTx/>
              <a:buNone/>
              <a:defRPr/>
            </a:pPr>
            <a:r>
              <a:rPr lang="en-US" altLang="en-US" b="1" dirty="0">
                <a:solidFill>
                  <a:srgbClr val="FF0000"/>
                </a:solidFill>
              </a:rPr>
              <a:t>Without such an understanding, your analysis is built on a house of cards</a:t>
            </a:r>
          </a:p>
          <a:p>
            <a:pPr>
              <a:defRPr/>
            </a:pPr>
            <a:endParaRPr lang="en-US" altLang="en-US" dirty="0"/>
          </a:p>
          <a:p>
            <a:pPr>
              <a:defRPr/>
            </a:pPr>
            <a:endParaRPr lang="en-US" altLang="en-US" dirty="0"/>
          </a:p>
        </p:txBody>
      </p:sp>
      <p:sp>
        <p:nvSpPr>
          <p:cNvPr id="30724" name="Slide Number Placeholder 1">
            <a:extLst>
              <a:ext uri="{FF2B5EF4-FFF2-40B4-BE49-F238E27FC236}">
                <a16:creationId xmlns:a16="http://schemas.microsoft.com/office/drawing/2014/main" id="{5FEFF179-5A0A-472A-B0BA-336B39AB39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18EA84-D22C-4F21-97F0-755C1CBCE338}" type="slidenum">
              <a:rPr lang="en-US" altLang="en-US" sz="1400" smtClean="0"/>
              <a:pPr>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EB7169F-5361-4C12-8D54-507FF24C21FF}"/>
              </a:ext>
            </a:extLst>
          </p:cNvPr>
          <p:cNvSpPr>
            <a:spLocks noGrp="1" noChangeArrowheads="1"/>
          </p:cNvSpPr>
          <p:nvPr>
            <p:ph type="title"/>
          </p:nvPr>
        </p:nvSpPr>
        <p:spPr/>
        <p:txBody>
          <a:bodyPr/>
          <a:lstStyle/>
          <a:p>
            <a:r>
              <a:rPr lang="en-US" altLang="en-US" dirty="0"/>
              <a:t>Understanding the Process/Activity</a:t>
            </a:r>
          </a:p>
        </p:txBody>
      </p:sp>
      <p:sp>
        <p:nvSpPr>
          <p:cNvPr id="3" name="Content Placeholder 2">
            <a:extLst>
              <a:ext uri="{FF2B5EF4-FFF2-40B4-BE49-F238E27FC236}">
                <a16:creationId xmlns:a16="http://schemas.microsoft.com/office/drawing/2014/main" id="{A9241FC9-F8E6-4292-8215-D5342E4E04E7}"/>
              </a:ext>
            </a:extLst>
          </p:cNvPr>
          <p:cNvSpPr>
            <a:spLocks noGrp="1"/>
          </p:cNvSpPr>
          <p:nvPr>
            <p:ph idx="1"/>
          </p:nvPr>
        </p:nvSpPr>
        <p:spPr/>
        <p:txBody>
          <a:bodyPr/>
          <a:lstStyle/>
          <a:p>
            <a:pPr marL="0" indent="0">
              <a:buFontTx/>
              <a:buNone/>
              <a:defRPr/>
            </a:pPr>
            <a:r>
              <a:rPr lang="en-US" b="1" dirty="0"/>
              <a:t>Now that you understand the process…</a:t>
            </a:r>
          </a:p>
          <a:p>
            <a:pPr>
              <a:defRPr/>
            </a:pPr>
            <a:r>
              <a:rPr lang="en-US" dirty="0"/>
              <a:t>Document a description of the process</a:t>
            </a:r>
          </a:p>
          <a:p>
            <a:pPr lvl="1">
              <a:buFont typeface="Arial" pitchFamily="34" charset="0"/>
              <a:buChar char="–"/>
              <a:defRPr/>
            </a:pPr>
            <a:r>
              <a:rPr lang="en-US" dirty="0"/>
              <a:t>Include assumptions relevant to the evaluation</a:t>
            </a:r>
          </a:p>
          <a:p>
            <a:pPr lvl="1">
              <a:buFont typeface="Arial" pitchFamily="34" charset="0"/>
              <a:buChar char="–"/>
              <a:defRPr/>
            </a:pPr>
            <a:r>
              <a:rPr lang="en-US" dirty="0"/>
              <a:t>Discuss inputs – fissile materials, chemical reagents, materials of construction, etc.</a:t>
            </a:r>
          </a:p>
          <a:p>
            <a:pPr lvl="1">
              <a:buFont typeface="Arial" pitchFamily="34" charset="0"/>
              <a:buChar char="–"/>
              <a:defRPr/>
            </a:pPr>
            <a:r>
              <a:rPr lang="en-US" dirty="0"/>
              <a:t>Discuss product and waste streams</a:t>
            </a:r>
          </a:p>
        </p:txBody>
      </p:sp>
      <p:sp>
        <p:nvSpPr>
          <p:cNvPr id="31748" name="Slide Number Placeholder 3">
            <a:extLst>
              <a:ext uri="{FF2B5EF4-FFF2-40B4-BE49-F238E27FC236}">
                <a16:creationId xmlns:a16="http://schemas.microsoft.com/office/drawing/2014/main" id="{A4E2D579-ECD5-4B8F-8980-5D4CAB6354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C8EEC1-CFC8-46F4-9B5D-2186C15A2D3B}" type="slidenum">
              <a:rPr lang="en-US" altLang="en-US" sz="1400" smtClean="0"/>
              <a:pPr>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12B088F-AC3F-4A33-86B0-31A32F860E41}"/>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Understanding the Process/Activity</a:t>
            </a:r>
          </a:p>
        </p:txBody>
      </p:sp>
      <p:sp>
        <p:nvSpPr>
          <p:cNvPr id="32771" name="Content Placeholder 2">
            <a:extLst>
              <a:ext uri="{FF2B5EF4-FFF2-40B4-BE49-F238E27FC236}">
                <a16:creationId xmlns:a16="http://schemas.microsoft.com/office/drawing/2014/main" id="{523A974A-D073-4080-8547-1CFBCB76DA58}"/>
              </a:ext>
            </a:extLst>
          </p:cNvPr>
          <p:cNvSpPr>
            <a:spLocks noGrp="1" noChangeArrowheads="1"/>
          </p:cNvSpPr>
          <p:nvPr>
            <p:ph idx="1"/>
          </p:nvPr>
        </p:nvSpPr>
        <p:spPr/>
        <p:txBody>
          <a:bodyPr/>
          <a:lstStyle/>
          <a:p>
            <a:r>
              <a:rPr lang="en-US" altLang="en-US"/>
              <a:t>Description of the process</a:t>
            </a:r>
          </a:p>
          <a:p>
            <a:pPr lvl="1"/>
            <a:r>
              <a:rPr lang="en-US" altLang="en-US"/>
              <a:t>Discuss physical changes</a:t>
            </a:r>
          </a:p>
          <a:p>
            <a:pPr lvl="1"/>
            <a:r>
              <a:rPr lang="en-US" altLang="en-US"/>
              <a:t>Discuss chemical reactions</a:t>
            </a:r>
          </a:p>
          <a:p>
            <a:pPr lvl="1"/>
            <a:r>
              <a:rPr lang="en-US" altLang="en-US"/>
              <a:t>Present the boundaries of the system</a:t>
            </a:r>
          </a:p>
          <a:p>
            <a:pPr lvl="1"/>
            <a:r>
              <a:rPr lang="en-US" altLang="en-US"/>
              <a:t>Discuss interfacing systems – ensure evaluations for these systems properly consider materials from your process</a:t>
            </a:r>
          </a:p>
          <a:p>
            <a:pPr lvl="1"/>
            <a:r>
              <a:rPr lang="en-US" altLang="en-US"/>
              <a:t>Discuss utilities such as water, vacuum, or air</a:t>
            </a:r>
          </a:p>
          <a:p>
            <a:pPr lvl="1"/>
            <a:endParaRPr lang="en-US" altLang="en-US"/>
          </a:p>
          <a:p>
            <a:endParaRPr lang="en-US" altLang="en-US"/>
          </a:p>
          <a:p>
            <a:endParaRPr lang="en-US" altLang="en-US"/>
          </a:p>
        </p:txBody>
      </p:sp>
      <p:sp>
        <p:nvSpPr>
          <p:cNvPr id="32772" name="Slide Number Placeholder 3">
            <a:extLst>
              <a:ext uri="{FF2B5EF4-FFF2-40B4-BE49-F238E27FC236}">
                <a16:creationId xmlns:a16="http://schemas.microsoft.com/office/drawing/2014/main" id="{C151BDF7-9D6F-4B4F-93FC-47BA4F9F39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94DCFB-932D-4A1F-9AF1-A34D13A23C4A}" type="slidenum">
              <a:rPr lang="en-US" altLang="en-US" sz="1400" smtClean="0"/>
              <a:pPr>
                <a:spcBef>
                  <a:spcPct val="0"/>
                </a:spcBef>
                <a:buFontTx/>
                <a:buNone/>
              </a:pPr>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Criticality Safety Evaluations</a:t>
            </a:r>
          </a:p>
        </p:txBody>
      </p:sp>
      <p:sp>
        <p:nvSpPr>
          <p:cNvPr id="3" name="Content Placeholder 2"/>
          <p:cNvSpPr>
            <a:spLocks noGrp="1"/>
          </p:cNvSpPr>
          <p:nvPr>
            <p:ph idx="1"/>
          </p:nvPr>
        </p:nvSpPr>
        <p:spPr/>
        <p:txBody>
          <a:bodyPr/>
          <a:lstStyle/>
          <a:p>
            <a:r>
              <a:rPr lang="en-US" dirty="0"/>
              <a:t>To demonstrate that the operation is adequately subcritical:</a:t>
            </a:r>
          </a:p>
          <a:p>
            <a:pPr lvl="1"/>
            <a:r>
              <a:rPr lang="en-US" dirty="0"/>
              <a:t> under normal operating conditions</a:t>
            </a:r>
          </a:p>
          <a:p>
            <a:pPr lvl="1"/>
            <a:r>
              <a:rPr lang="en-US" dirty="0"/>
              <a:t> under contingent (upset) conditions</a:t>
            </a:r>
          </a:p>
          <a:p>
            <a:r>
              <a:rPr lang="en-US" dirty="0"/>
              <a:t> To demonstrate that the operation meets ANSI/ANS-8.1 and -8.19 safety criteria</a:t>
            </a:r>
          </a:p>
          <a:p>
            <a:r>
              <a:rPr lang="en-US" dirty="0"/>
              <a:t>To derive limits and controls that ensure the above conclusions and bases are valid</a:t>
            </a:r>
          </a:p>
          <a:p>
            <a:r>
              <a:rPr lang="en-US" dirty="0"/>
              <a:t>To communicate to other analysts</a:t>
            </a:r>
          </a:p>
          <a:p>
            <a:r>
              <a:rPr lang="en-US" dirty="0"/>
              <a:t>To convince regulators that the above conclusions and bases are acceptable</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a:t>
            </a:fld>
            <a:endParaRPr lang="en-US" dirty="0"/>
          </a:p>
        </p:txBody>
      </p:sp>
    </p:spTree>
    <p:extLst>
      <p:ext uri="{BB962C8B-B14F-4D97-AF65-F5344CB8AC3E}">
        <p14:creationId xmlns:p14="http://schemas.microsoft.com/office/powerpoint/2010/main" val="224284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222633B-5F47-4357-8345-15B80EE05414}"/>
              </a:ext>
            </a:extLst>
          </p:cNvPr>
          <p:cNvSpPr>
            <a:spLocks noGrp="1" noChangeArrowheads="1"/>
          </p:cNvSpPr>
          <p:nvPr>
            <p:ph type="title"/>
          </p:nvPr>
        </p:nvSpPr>
        <p:spPr/>
        <p:txBody>
          <a:bodyPr/>
          <a:lstStyle/>
          <a:p>
            <a:r>
              <a:rPr lang="en-US" altLang="en-US"/>
              <a:t>Identify Normal Conditions</a:t>
            </a:r>
          </a:p>
        </p:txBody>
      </p:sp>
      <p:sp>
        <p:nvSpPr>
          <p:cNvPr id="28675" name="Content Placeholder 2">
            <a:extLst>
              <a:ext uri="{FF2B5EF4-FFF2-40B4-BE49-F238E27FC236}">
                <a16:creationId xmlns:a16="http://schemas.microsoft.com/office/drawing/2014/main" id="{7FCFA915-D2D2-4425-8520-401EBBE8BCF5}"/>
              </a:ext>
            </a:extLst>
          </p:cNvPr>
          <p:cNvSpPr>
            <a:spLocks noGrp="1"/>
          </p:cNvSpPr>
          <p:nvPr>
            <p:ph idx="1"/>
          </p:nvPr>
        </p:nvSpPr>
        <p:spPr/>
        <p:txBody>
          <a:bodyPr/>
          <a:lstStyle/>
          <a:p>
            <a:pPr marL="0" indent="0">
              <a:buFontTx/>
              <a:buNone/>
              <a:defRPr/>
            </a:pPr>
            <a:r>
              <a:rPr lang="en-US" altLang="en-US" b="1" dirty="0">
                <a:solidFill>
                  <a:srgbClr val="FF0000"/>
                </a:solidFill>
              </a:rPr>
              <a:t>The Art –An Analytical Model of “Normal”</a:t>
            </a:r>
          </a:p>
          <a:p>
            <a:pPr>
              <a:defRPr/>
            </a:pPr>
            <a:r>
              <a:rPr lang="en-US" altLang="en-US" dirty="0"/>
              <a:t>Normal conditions should bound actual conditions, plus…</a:t>
            </a:r>
          </a:p>
          <a:p>
            <a:pPr lvl="1">
              <a:defRPr/>
            </a:pPr>
            <a:r>
              <a:rPr lang="en-US" altLang="en-US" dirty="0"/>
              <a:t>Including process upsets not considered to be unlikely (e.g. minor mass upsets)</a:t>
            </a:r>
          </a:p>
          <a:p>
            <a:pPr lvl="1">
              <a:defRPr/>
            </a:pPr>
            <a:r>
              <a:rPr lang="en-US" altLang="en-US" dirty="0"/>
              <a:t>Including process variability (e.g. fissile solution concentration or powder density)</a:t>
            </a:r>
          </a:p>
          <a:p>
            <a:pPr>
              <a:defRPr/>
            </a:pPr>
            <a:r>
              <a:rPr lang="en-US" altLang="en-US" dirty="0"/>
              <a:t>Ensure conservatism in NCS evaluation</a:t>
            </a:r>
          </a:p>
          <a:p>
            <a:pPr lvl="1">
              <a:defRPr/>
            </a:pPr>
            <a:r>
              <a:rPr lang="en-US" altLang="en-US" dirty="0"/>
              <a:t>Gain practical flexibility in operations (e.g. no NCS controls on concentration or density)</a:t>
            </a:r>
          </a:p>
        </p:txBody>
      </p:sp>
      <p:sp>
        <p:nvSpPr>
          <p:cNvPr id="33796" name="Slide Number Placeholder 3">
            <a:extLst>
              <a:ext uri="{FF2B5EF4-FFF2-40B4-BE49-F238E27FC236}">
                <a16:creationId xmlns:a16="http://schemas.microsoft.com/office/drawing/2014/main" id="{57EEDFF0-A1BA-496D-A954-752561AF21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DC3852-F0E1-4FE1-AF8E-69CEBD21C7AC}" type="slidenum">
              <a:rPr lang="en-US" altLang="en-US" sz="1400" smtClean="0"/>
              <a:pPr>
                <a:spcBef>
                  <a:spcPct val="0"/>
                </a:spcBef>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DC0EFB-6561-42AC-A940-5E71176E592A}"/>
              </a:ext>
            </a:extLst>
          </p:cNvPr>
          <p:cNvSpPr>
            <a:spLocks noGrp="1" noChangeArrowheads="1"/>
          </p:cNvSpPr>
          <p:nvPr>
            <p:ph type="title"/>
          </p:nvPr>
        </p:nvSpPr>
        <p:spPr/>
        <p:txBody>
          <a:bodyPr/>
          <a:lstStyle/>
          <a:p>
            <a:r>
              <a:rPr lang="en-US" altLang="en-US"/>
              <a:t>Why is a “normal” condition analysis needed?</a:t>
            </a:r>
          </a:p>
        </p:txBody>
      </p:sp>
      <p:sp>
        <p:nvSpPr>
          <p:cNvPr id="34819" name="Content Placeholder 2">
            <a:extLst>
              <a:ext uri="{FF2B5EF4-FFF2-40B4-BE49-F238E27FC236}">
                <a16:creationId xmlns:a16="http://schemas.microsoft.com/office/drawing/2014/main" id="{596F3A03-8686-4720-BBB2-8857A15BE9FD}"/>
              </a:ext>
            </a:extLst>
          </p:cNvPr>
          <p:cNvSpPr>
            <a:spLocks noGrp="1" noChangeArrowheads="1"/>
          </p:cNvSpPr>
          <p:nvPr>
            <p:ph idx="1"/>
          </p:nvPr>
        </p:nvSpPr>
        <p:spPr/>
        <p:txBody>
          <a:bodyPr/>
          <a:lstStyle/>
          <a:p>
            <a:r>
              <a:rPr lang="en-US" altLang="en-US" dirty="0"/>
              <a:t>Establish margin of safety.</a:t>
            </a:r>
          </a:p>
          <a:p>
            <a:r>
              <a:rPr lang="en-US" altLang="en-US" dirty="0"/>
              <a:t>In determining the normal condition is subcritical, the important operational and process characteristics that ensure subcriticality are defined.  </a:t>
            </a:r>
          </a:p>
          <a:p>
            <a:pPr lvl="1"/>
            <a:r>
              <a:rPr lang="en-US" altLang="en-US" dirty="0"/>
              <a:t>e.g. limited fissile mass, dryness, low fissile concentration, etc.</a:t>
            </a:r>
          </a:p>
          <a:p>
            <a:pPr lvl="1"/>
            <a:r>
              <a:rPr lang="en-US" altLang="en-US" dirty="0"/>
              <a:t>Helps identify credible abnormal changes to the process/activity</a:t>
            </a:r>
          </a:p>
        </p:txBody>
      </p:sp>
      <p:sp>
        <p:nvSpPr>
          <p:cNvPr id="34820" name="Slide Number Placeholder 3">
            <a:extLst>
              <a:ext uri="{FF2B5EF4-FFF2-40B4-BE49-F238E27FC236}">
                <a16:creationId xmlns:a16="http://schemas.microsoft.com/office/drawing/2014/main" id="{B3334810-FC1C-424C-9962-F98E683C66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5DC74A-9B9B-4DFD-A776-6169F1794F12}" type="slidenum">
              <a:rPr lang="en-US" altLang="en-US" sz="1400" smtClean="0"/>
              <a:pPr>
                <a:spcBef>
                  <a:spcPct val="0"/>
                </a:spcBef>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6DE664B-D2BA-4CD0-A1FA-04D5A78407B7}"/>
              </a:ext>
            </a:extLst>
          </p:cNvPr>
          <p:cNvSpPr>
            <a:spLocks noGrp="1" noChangeArrowheads="1"/>
          </p:cNvSpPr>
          <p:nvPr>
            <p:ph type="title"/>
          </p:nvPr>
        </p:nvSpPr>
        <p:spPr/>
        <p:txBody>
          <a:bodyPr/>
          <a:lstStyle/>
          <a:p>
            <a:r>
              <a:rPr lang="en-US" altLang="en-US"/>
              <a:t>Identify Contingent Conditions</a:t>
            </a:r>
          </a:p>
        </p:txBody>
      </p:sp>
      <p:sp>
        <p:nvSpPr>
          <p:cNvPr id="3" name="Content Placeholder 2">
            <a:extLst>
              <a:ext uri="{FF2B5EF4-FFF2-40B4-BE49-F238E27FC236}">
                <a16:creationId xmlns:a16="http://schemas.microsoft.com/office/drawing/2014/main" id="{3802CEED-5CBA-4937-865D-74EBD2998EC5}"/>
              </a:ext>
            </a:extLst>
          </p:cNvPr>
          <p:cNvSpPr>
            <a:spLocks noGrp="1"/>
          </p:cNvSpPr>
          <p:nvPr>
            <p:ph idx="1"/>
          </p:nvPr>
        </p:nvSpPr>
        <p:spPr/>
        <p:txBody>
          <a:bodyPr/>
          <a:lstStyle/>
          <a:p>
            <a:pPr marL="0" indent="0">
              <a:buFontTx/>
              <a:buNone/>
              <a:defRPr/>
            </a:pPr>
            <a:r>
              <a:rPr lang="en-US" b="1" dirty="0">
                <a:solidFill>
                  <a:srgbClr val="FF0000"/>
                </a:solidFill>
              </a:rPr>
              <a:t>Unlikely Credible Abnormal Condition = Contingency </a:t>
            </a:r>
          </a:p>
          <a:p>
            <a:pPr>
              <a:defRPr/>
            </a:pPr>
            <a:r>
              <a:rPr lang="en-US" dirty="0"/>
              <a:t>What can go wrong (e.g. excess fissile mass)</a:t>
            </a:r>
          </a:p>
          <a:p>
            <a:pPr>
              <a:defRPr/>
            </a:pPr>
            <a:r>
              <a:rPr lang="en-US" dirty="0"/>
              <a:t>How can it go wrong (e.g. container overloaded)</a:t>
            </a:r>
          </a:p>
          <a:p>
            <a:pPr>
              <a:defRPr/>
            </a:pPr>
            <a:r>
              <a:rPr lang="en-US" dirty="0"/>
              <a:t>To what extent it can go wrong (e.g. volumetrically full with some overflow)</a:t>
            </a:r>
          </a:p>
          <a:p>
            <a:pPr marL="171450" lvl="1">
              <a:spcBef>
                <a:spcPts val="1200"/>
              </a:spcBef>
              <a:defRPr/>
            </a:pPr>
            <a:r>
              <a:rPr lang="en-US" sz="2400" dirty="0"/>
              <a:t>A contingency is not simply a control failure</a:t>
            </a:r>
          </a:p>
          <a:p>
            <a:pPr marL="400050" lvl="3">
              <a:spcBef>
                <a:spcPts val="1200"/>
              </a:spcBef>
              <a:defRPr/>
            </a:pPr>
            <a:r>
              <a:rPr lang="en-US" sz="2200" dirty="0"/>
              <a:t>Important system attribute(s) must be affected</a:t>
            </a:r>
          </a:p>
          <a:p>
            <a:pPr marL="400050" lvl="3">
              <a:spcBef>
                <a:spcPts val="1200"/>
              </a:spcBef>
              <a:defRPr/>
            </a:pPr>
            <a:r>
              <a:rPr lang="en-US" sz="2200" dirty="0"/>
              <a:t>Example: lid left off container</a:t>
            </a:r>
          </a:p>
          <a:p>
            <a:pPr>
              <a:defRPr/>
            </a:pPr>
            <a:endParaRPr lang="en-US" dirty="0"/>
          </a:p>
        </p:txBody>
      </p:sp>
      <p:sp>
        <p:nvSpPr>
          <p:cNvPr id="35844" name="Slide Number Placeholder 3">
            <a:extLst>
              <a:ext uri="{FF2B5EF4-FFF2-40B4-BE49-F238E27FC236}">
                <a16:creationId xmlns:a16="http://schemas.microsoft.com/office/drawing/2014/main" id="{69F9129B-2596-4303-B191-93562EB185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90C20-72FD-46EC-92CF-D30833C29F6C}" type="slidenum">
              <a:rPr lang="en-US" altLang="en-US" sz="1400" smtClean="0"/>
              <a:pPr>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0B39675-CBCE-4457-8A69-906631173D1A}"/>
              </a:ext>
            </a:extLst>
          </p:cNvPr>
          <p:cNvSpPr>
            <a:spLocks noGrp="1" noChangeArrowheads="1"/>
          </p:cNvSpPr>
          <p:nvPr>
            <p:ph type="title"/>
          </p:nvPr>
        </p:nvSpPr>
        <p:spPr/>
        <p:txBody>
          <a:bodyPr/>
          <a:lstStyle/>
          <a:p>
            <a:r>
              <a:rPr lang="en-US" altLang="en-US"/>
              <a:t>Identify Contingent Conditions</a:t>
            </a:r>
          </a:p>
        </p:txBody>
      </p:sp>
      <p:sp>
        <p:nvSpPr>
          <p:cNvPr id="31747" name="Content Placeholder 2">
            <a:extLst>
              <a:ext uri="{FF2B5EF4-FFF2-40B4-BE49-F238E27FC236}">
                <a16:creationId xmlns:a16="http://schemas.microsoft.com/office/drawing/2014/main" id="{CBFB390A-3D7B-46C9-8856-F6D374BEFD79}"/>
              </a:ext>
            </a:extLst>
          </p:cNvPr>
          <p:cNvSpPr>
            <a:spLocks noGrp="1"/>
          </p:cNvSpPr>
          <p:nvPr>
            <p:ph idx="1"/>
          </p:nvPr>
        </p:nvSpPr>
        <p:spPr/>
        <p:txBody>
          <a:bodyPr>
            <a:normAutofit/>
          </a:bodyPr>
          <a:lstStyle/>
          <a:p>
            <a:pPr marL="0" indent="0">
              <a:buFontTx/>
              <a:buNone/>
              <a:defRPr/>
            </a:pPr>
            <a:r>
              <a:rPr lang="en-US" altLang="en-US" b="1" dirty="0">
                <a:solidFill>
                  <a:srgbClr val="FF0000"/>
                </a:solidFill>
              </a:rPr>
              <a:t>The</a:t>
            </a:r>
            <a:r>
              <a:rPr lang="en-US" altLang="en-US" sz="1300" b="1" dirty="0">
                <a:solidFill>
                  <a:srgbClr val="FF0000"/>
                </a:solidFill>
              </a:rPr>
              <a:t> </a:t>
            </a:r>
            <a:r>
              <a:rPr lang="en-US" altLang="en-US" b="1" dirty="0">
                <a:solidFill>
                  <a:srgbClr val="FF0000"/>
                </a:solidFill>
              </a:rPr>
              <a:t>Art–Analytical Models for Contingencies</a:t>
            </a:r>
          </a:p>
          <a:p>
            <a:pPr>
              <a:defRPr/>
            </a:pPr>
            <a:r>
              <a:rPr lang="en-US" altLang="en-US" dirty="0"/>
              <a:t>Understand basic routes/sequences leading from normal conditions to abnormal conditions</a:t>
            </a:r>
          </a:p>
          <a:p>
            <a:pPr lvl="1">
              <a:defRPr/>
            </a:pPr>
            <a:r>
              <a:rPr lang="en-US" altLang="en-US" dirty="0"/>
              <a:t>This is why you should be as knowledgeable as the cognizant system engineer</a:t>
            </a:r>
          </a:p>
          <a:p>
            <a:pPr lvl="1">
              <a:defRPr/>
            </a:pPr>
            <a:r>
              <a:rPr lang="en-US" altLang="en-US" dirty="0"/>
              <a:t>This is why other knowledgeable individuals should review</a:t>
            </a:r>
          </a:p>
          <a:p>
            <a:pPr>
              <a:defRPr/>
            </a:pPr>
            <a:r>
              <a:rPr lang="en-US" altLang="en-US" dirty="0"/>
              <a:t>Identify what can go wrong in physical space, such as an addition of the wrong chemical reagent, operator inattention, process temperature too high, etc.</a:t>
            </a:r>
          </a:p>
          <a:p>
            <a:pPr>
              <a:defRPr/>
            </a:pPr>
            <a:endParaRPr lang="en-US" altLang="en-US" dirty="0"/>
          </a:p>
        </p:txBody>
      </p:sp>
      <p:sp>
        <p:nvSpPr>
          <p:cNvPr id="36868" name="Slide Number Placeholder 3">
            <a:extLst>
              <a:ext uri="{FF2B5EF4-FFF2-40B4-BE49-F238E27FC236}">
                <a16:creationId xmlns:a16="http://schemas.microsoft.com/office/drawing/2014/main" id="{3ADE19A6-C374-499B-A952-79D113E92C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ACEA4-2309-4A1D-A54C-762E0418435C}" type="slidenum">
              <a:rPr lang="en-US" altLang="en-US" sz="1400" smtClean="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270DB7F-FF71-4D90-AF80-632569DB3D1D}"/>
              </a:ext>
            </a:extLst>
          </p:cNvPr>
          <p:cNvSpPr>
            <a:spLocks noGrp="1" noChangeArrowheads="1"/>
          </p:cNvSpPr>
          <p:nvPr>
            <p:ph type="title"/>
          </p:nvPr>
        </p:nvSpPr>
        <p:spPr/>
        <p:txBody>
          <a:bodyPr/>
          <a:lstStyle/>
          <a:p>
            <a:r>
              <a:rPr lang="en-US" altLang="en-US"/>
              <a:t>Identify Contingent Conditions</a:t>
            </a:r>
          </a:p>
        </p:txBody>
      </p:sp>
      <p:sp>
        <p:nvSpPr>
          <p:cNvPr id="3" name="Content Placeholder 2">
            <a:extLst>
              <a:ext uri="{FF2B5EF4-FFF2-40B4-BE49-F238E27FC236}">
                <a16:creationId xmlns:a16="http://schemas.microsoft.com/office/drawing/2014/main" id="{D63EE95A-1E21-45CF-8896-CA26EFFE1902}"/>
              </a:ext>
            </a:extLst>
          </p:cNvPr>
          <p:cNvSpPr>
            <a:spLocks noGrp="1"/>
          </p:cNvSpPr>
          <p:nvPr>
            <p:ph idx="1"/>
          </p:nvPr>
        </p:nvSpPr>
        <p:spPr/>
        <p:txBody>
          <a:bodyPr>
            <a:normAutofit/>
          </a:bodyPr>
          <a:lstStyle/>
          <a:p>
            <a:pPr>
              <a:defRPr/>
            </a:pPr>
            <a:r>
              <a:rPr lang="en-US" dirty="0"/>
              <a:t>Likelihood</a:t>
            </a:r>
          </a:p>
          <a:p>
            <a:pPr lvl="1">
              <a:defRPr/>
            </a:pPr>
            <a:r>
              <a:rPr lang="en-US" dirty="0"/>
              <a:t>If a scenario does not meet your judgment for unlikely, it should be folded in with normal (e.g. small spill of fissile material)</a:t>
            </a:r>
          </a:p>
          <a:p>
            <a:pPr lvl="1">
              <a:defRPr/>
            </a:pPr>
            <a:r>
              <a:rPr lang="en-US" dirty="0"/>
              <a:t>Credible extent of upset must be established (e.g. degree </a:t>
            </a:r>
            <a:r>
              <a:rPr lang="en-US" dirty="0" err="1"/>
              <a:t>overmass</a:t>
            </a:r>
            <a:r>
              <a:rPr lang="en-US" dirty="0"/>
              <a:t> or number of noncompliant containers in storage) </a:t>
            </a:r>
          </a:p>
          <a:p>
            <a:pPr>
              <a:defRPr/>
            </a:pPr>
            <a:r>
              <a:rPr lang="en-US" dirty="0"/>
              <a:t>Beware of "single" events that affect multiple parameters and controls</a:t>
            </a:r>
          </a:p>
          <a:p>
            <a:pPr lvl="1">
              <a:defRPr/>
            </a:pPr>
            <a:r>
              <a:rPr lang="en-US" dirty="0"/>
              <a:t>Flooding (reflection and moderation)</a:t>
            </a:r>
          </a:p>
          <a:p>
            <a:pPr lvl="1">
              <a:defRPr/>
            </a:pPr>
            <a:r>
              <a:rPr lang="en-US" dirty="0"/>
              <a:t>Fire (physical damage plus flooding)</a:t>
            </a:r>
          </a:p>
          <a:p>
            <a:pPr>
              <a:defRPr/>
            </a:pPr>
            <a:endParaRPr lang="en-US" dirty="0"/>
          </a:p>
          <a:p>
            <a:pPr lvl="1">
              <a:defRPr/>
            </a:pPr>
            <a:endParaRPr lang="en-US" dirty="0"/>
          </a:p>
          <a:p>
            <a:pPr lvl="1">
              <a:defRPr/>
            </a:pPr>
            <a:endParaRPr lang="en-US" dirty="0"/>
          </a:p>
          <a:p>
            <a:pPr>
              <a:defRPr/>
            </a:pPr>
            <a:endParaRPr lang="en-US" dirty="0"/>
          </a:p>
        </p:txBody>
      </p:sp>
      <p:sp>
        <p:nvSpPr>
          <p:cNvPr id="37892" name="Slide Number Placeholder 3">
            <a:extLst>
              <a:ext uri="{FF2B5EF4-FFF2-40B4-BE49-F238E27FC236}">
                <a16:creationId xmlns:a16="http://schemas.microsoft.com/office/drawing/2014/main" id="{296E8E23-259A-4684-8A2E-BAFF6D67F7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B10634-8FF8-499F-9CCE-C1D7C5C121FE}" type="slidenum">
              <a:rPr lang="en-US" altLang="en-US" sz="1400" smtClean="0"/>
              <a:pPr>
                <a:spcBef>
                  <a:spcPct val="0"/>
                </a:spcBef>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36AB8FA-2CE8-491E-89EC-6637E887020C}"/>
              </a:ext>
            </a:extLst>
          </p:cNvPr>
          <p:cNvSpPr>
            <a:spLocks noGrp="1" noChangeArrowheads="1"/>
          </p:cNvSpPr>
          <p:nvPr>
            <p:ph type="title"/>
          </p:nvPr>
        </p:nvSpPr>
        <p:spPr/>
        <p:txBody>
          <a:bodyPr/>
          <a:lstStyle/>
          <a:p>
            <a:r>
              <a:rPr lang="en-US" altLang="en-US"/>
              <a:t>Evaluate Conditions</a:t>
            </a:r>
          </a:p>
        </p:txBody>
      </p:sp>
      <p:sp>
        <p:nvSpPr>
          <p:cNvPr id="34819" name="Content Placeholder 2">
            <a:extLst>
              <a:ext uri="{FF2B5EF4-FFF2-40B4-BE49-F238E27FC236}">
                <a16:creationId xmlns:a16="http://schemas.microsoft.com/office/drawing/2014/main" id="{6AC40E4E-9DBC-43C9-8EC3-CC03CDDC5F4F}"/>
              </a:ext>
            </a:extLst>
          </p:cNvPr>
          <p:cNvSpPr>
            <a:spLocks noGrp="1"/>
          </p:cNvSpPr>
          <p:nvPr>
            <p:ph idx="1"/>
          </p:nvPr>
        </p:nvSpPr>
        <p:spPr/>
        <p:txBody>
          <a:bodyPr/>
          <a:lstStyle/>
          <a:p>
            <a:pPr marL="0" indent="0">
              <a:buFontTx/>
              <a:buNone/>
              <a:defRPr/>
            </a:pPr>
            <a:r>
              <a:rPr lang="en-US" altLang="en-US" b="1" dirty="0">
                <a:solidFill>
                  <a:srgbClr val="FF0000"/>
                </a:solidFill>
              </a:rPr>
              <a:t>The Science</a:t>
            </a:r>
          </a:p>
          <a:p>
            <a:pPr>
              <a:defRPr/>
            </a:pPr>
            <a:r>
              <a:rPr lang="en-US" altLang="en-US" dirty="0"/>
              <a:t>NCS analysis – determining the system model is subcritical</a:t>
            </a:r>
          </a:p>
          <a:p>
            <a:pPr lvl="1">
              <a:defRPr/>
            </a:pPr>
            <a:r>
              <a:rPr lang="en-US" altLang="en-US" dirty="0"/>
              <a:t>Comparative analysis to critical experiments or guides based on critical data</a:t>
            </a:r>
          </a:p>
          <a:p>
            <a:pPr lvl="1">
              <a:defRPr/>
            </a:pPr>
            <a:r>
              <a:rPr lang="en-US" altLang="en-US" dirty="0"/>
              <a:t>Reference to nuclear safety guides and standards</a:t>
            </a:r>
          </a:p>
          <a:p>
            <a:pPr lvl="1">
              <a:defRPr/>
            </a:pPr>
            <a:r>
              <a:rPr lang="en-US" altLang="en-US" dirty="0"/>
              <a:t>Hand calculations</a:t>
            </a:r>
          </a:p>
          <a:p>
            <a:pPr lvl="1">
              <a:defRPr/>
            </a:pPr>
            <a:r>
              <a:rPr lang="en-US" altLang="en-US" dirty="0"/>
              <a:t>Computer code calculations (validated by comparison to critical experiments)</a:t>
            </a:r>
          </a:p>
        </p:txBody>
      </p:sp>
      <p:sp>
        <p:nvSpPr>
          <p:cNvPr id="38916" name="Slide Number Placeholder 3">
            <a:extLst>
              <a:ext uri="{FF2B5EF4-FFF2-40B4-BE49-F238E27FC236}">
                <a16:creationId xmlns:a16="http://schemas.microsoft.com/office/drawing/2014/main" id="{0C602EA7-5CD4-452C-B0D8-066C420A99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252D78-224C-4A60-9255-936CA56CA75A}" type="slidenum">
              <a:rPr lang="en-US" altLang="en-US" sz="1400" smtClean="0"/>
              <a:pPr>
                <a:spcBef>
                  <a:spcPct val="0"/>
                </a:spcBef>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4DEB786-A5F0-4BA5-A72D-F7385265D65C}"/>
              </a:ext>
            </a:extLst>
          </p:cNvPr>
          <p:cNvSpPr>
            <a:spLocks noGrp="1" noChangeArrowheads="1"/>
          </p:cNvSpPr>
          <p:nvPr>
            <p:ph type="title"/>
          </p:nvPr>
        </p:nvSpPr>
        <p:spPr/>
        <p:txBody>
          <a:bodyPr/>
          <a:lstStyle/>
          <a:p>
            <a:r>
              <a:rPr lang="en-US" altLang="en-US"/>
              <a:t>Evaluate Conditions</a:t>
            </a:r>
          </a:p>
        </p:txBody>
      </p:sp>
      <p:sp>
        <p:nvSpPr>
          <p:cNvPr id="3" name="Content Placeholder 2">
            <a:extLst>
              <a:ext uri="{FF2B5EF4-FFF2-40B4-BE49-F238E27FC236}">
                <a16:creationId xmlns:a16="http://schemas.microsoft.com/office/drawing/2014/main" id="{5E5FAE4D-21DD-407F-8861-ECEB6F5D057E}"/>
              </a:ext>
            </a:extLst>
          </p:cNvPr>
          <p:cNvSpPr>
            <a:spLocks noGrp="1"/>
          </p:cNvSpPr>
          <p:nvPr>
            <p:ph idx="1"/>
          </p:nvPr>
        </p:nvSpPr>
        <p:spPr/>
        <p:txBody>
          <a:bodyPr>
            <a:normAutofit/>
          </a:bodyPr>
          <a:lstStyle/>
          <a:p>
            <a:pPr>
              <a:defRPr/>
            </a:pPr>
            <a:r>
              <a:rPr lang="en-US" altLang="en-US" dirty="0"/>
              <a:t>Demonstrate normal conditions are subcritical</a:t>
            </a:r>
          </a:p>
          <a:p>
            <a:pPr lvl="1">
              <a:defRPr/>
            </a:pPr>
            <a:r>
              <a:rPr lang="en-US" altLang="en-US" dirty="0"/>
              <a:t>Establishes controlled parameters</a:t>
            </a:r>
          </a:p>
          <a:p>
            <a:pPr lvl="1">
              <a:defRPr/>
            </a:pPr>
            <a:r>
              <a:rPr lang="en-US" altLang="en-US" dirty="0"/>
              <a:t>Establishes margin of safety</a:t>
            </a:r>
          </a:p>
          <a:p>
            <a:pPr>
              <a:defRPr/>
            </a:pPr>
            <a:r>
              <a:rPr lang="en-US" altLang="en-US" dirty="0"/>
              <a:t>Demonstrate contingent conditions are subcritical</a:t>
            </a:r>
          </a:p>
          <a:p>
            <a:pPr lvl="1">
              <a:defRPr/>
            </a:pPr>
            <a:r>
              <a:rPr lang="en-US" altLang="en-US" dirty="0"/>
              <a:t>Satisfies PA</a:t>
            </a:r>
          </a:p>
          <a:p>
            <a:pPr>
              <a:defRPr/>
            </a:pPr>
            <a:r>
              <a:rPr lang="en-US" altLang="en-US" dirty="0"/>
              <a:t>What if a contingent condition is not subcritical?</a:t>
            </a:r>
          </a:p>
          <a:p>
            <a:pPr lvl="1">
              <a:defRPr/>
            </a:pPr>
            <a:r>
              <a:rPr lang="en-US" altLang="en-US" dirty="0"/>
              <a:t>additional controls must be established to preclude the possibility of a criticality accident (render scenario not credible; reduce degree of upset)</a:t>
            </a:r>
          </a:p>
          <a:p>
            <a:pPr>
              <a:defRPr/>
            </a:pPr>
            <a:endParaRPr lang="en-US" altLang="en-US" dirty="0"/>
          </a:p>
          <a:p>
            <a:pPr>
              <a:defRPr/>
            </a:pPr>
            <a:endParaRPr lang="en-US" altLang="en-US" dirty="0"/>
          </a:p>
          <a:p>
            <a:pPr>
              <a:defRPr/>
            </a:pPr>
            <a:endParaRPr lang="en-US" altLang="en-US" dirty="0"/>
          </a:p>
        </p:txBody>
      </p:sp>
      <p:sp>
        <p:nvSpPr>
          <p:cNvPr id="39940" name="Slide Number Placeholder 3">
            <a:extLst>
              <a:ext uri="{FF2B5EF4-FFF2-40B4-BE49-F238E27FC236}">
                <a16:creationId xmlns:a16="http://schemas.microsoft.com/office/drawing/2014/main" id="{87AC034E-3B70-44C3-AE02-F1F9ED0FB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8F6F9F-1306-4F6C-B8DD-22E596BB114C}" type="slidenum">
              <a:rPr lang="en-US" altLang="en-US" sz="1400" smtClean="0"/>
              <a:pPr>
                <a:spcBef>
                  <a:spcPct val="0"/>
                </a:spcBef>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C586062-103E-41B6-BAC0-2E89FA3B2B2B}"/>
              </a:ext>
            </a:extLst>
          </p:cNvPr>
          <p:cNvSpPr>
            <a:spLocks noGrp="1" noChangeArrowheads="1"/>
          </p:cNvSpPr>
          <p:nvPr>
            <p:ph type="title"/>
          </p:nvPr>
        </p:nvSpPr>
        <p:spPr/>
        <p:txBody>
          <a:bodyPr/>
          <a:lstStyle/>
          <a:p>
            <a:r>
              <a:rPr lang="en-US" altLang="en-US"/>
              <a:t>Evaluate Conditions</a:t>
            </a:r>
          </a:p>
        </p:txBody>
      </p:sp>
      <p:sp>
        <p:nvSpPr>
          <p:cNvPr id="40963" name="Content Placeholder 2">
            <a:extLst>
              <a:ext uri="{FF2B5EF4-FFF2-40B4-BE49-F238E27FC236}">
                <a16:creationId xmlns:a16="http://schemas.microsoft.com/office/drawing/2014/main" id="{92277825-340F-46CA-87D4-FC775C71C921}"/>
              </a:ext>
            </a:extLst>
          </p:cNvPr>
          <p:cNvSpPr>
            <a:spLocks noGrp="1" noChangeArrowheads="1"/>
          </p:cNvSpPr>
          <p:nvPr>
            <p:ph idx="1"/>
          </p:nvPr>
        </p:nvSpPr>
        <p:spPr/>
        <p:txBody>
          <a:bodyPr/>
          <a:lstStyle/>
          <a:p>
            <a:r>
              <a:rPr lang="en-US" altLang="en-US" dirty="0"/>
              <a:t>The process/activity is understood in terms of physiochemical attributes such as weight, temperature, pressure, concentrations, flow rates, layout, capacities, etc.</a:t>
            </a:r>
          </a:p>
          <a:p>
            <a:r>
              <a:rPr lang="en-US" altLang="en-US" dirty="0"/>
              <a:t>Need a way to relate these attributes to what is evaluated for nuclear criticality safety…</a:t>
            </a:r>
          </a:p>
          <a:p>
            <a:endParaRPr lang="en-US" altLang="en-US" dirty="0"/>
          </a:p>
          <a:p>
            <a:endParaRPr lang="en-US" altLang="en-US" dirty="0"/>
          </a:p>
          <a:p>
            <a:pPr lvl="1"/>
            <a:endParaRPr lang="en-US" altLang="en-US" dirty="0"/>
          </a:p>
          <a:p>
            <a:endParaRPr lang="en-US" altLang="en-US" dirty="0"/>
          </a:p>
          <a:p>
            <a:endParaRPr lang="en-US" altLang="en-US" dirty="0"/>
          </a:p>
        </p:txBody>
      </p:sp>
      <p:sp>
        <p:nvSpPr>
          <p:cNvPr id="40964" name="Slide Number Placeholder 3">
            <a:extLst>
              <a:ext uri="{FF2B5EF4-FFF2-40B4-BE49-F238E27FC236}">
                <a16:creationId xmlns:a16="http://schemas.microsoft.com/office/drawing/2014/main" id="{F1562667-2793-46BE-BEF1-494343120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855D0C-7C2A-4091-8EBB-FCF184E66539}" type="slidenum">
              <a:rPr lang="en-US" altLang="en-US" sz="1400" smtClean="0"/>
              <a:pPr>
                <a:spcBef>
                  <a:spcPct val="0"/>
                </a:spcBef>
                <a:buFontTx/>
                <a:buNone/>
              </a:pPr>
              <a:t>37</a:t>
            </a:fld>
            <a:endParaRPr lang="en-US"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1939D5-E396-4549-9A1D-7F23BEF8589A}"/>
              </a:ext>
            </a:extLst>
          </p:cNvPr>
          <p:cNvSpPr>
            <a:spLocks noGrp="1" noChangeArrowheads="1"/>
          </p:cNvSpPr>
          <p:nvPr>
            <p:ph type="title"/>
          </p:nvPr>
        </p:nvSpPr>
        <p:spPr/>
        <p:txBody>
          <a:bodyPr/>
          <a:lstStyle/>
          <a:p>
            <a:r>
              <a:rPr lang="en-US" altLang="en-US"/>
              <a:t>Evaluate Conditions</a:t>
            </a:r>
          </a:p>
        </p:txBody>
      </p:sp>
      <p:sp>
        <p:nvSpPr>
          <p:cNvPr id="39939" name="Content Placeholder 2">
            <a:extLst>
              <a:ext uri="{FF2B5EF4-FFF2-40B4-BE49-F238E27FC236}">
                <a16:creationId xmlns:a16="http://schemas.microsoft.com/office/drawing/2014/main" id="{6C5ED9EC-976C-47BF-A3C3-42A3A1ED6BAC}"/>
              </a:ext>
            </a:extLst>
          </p:cNvPr>
          <p:cNvSpPr>
            <a:spLocks noGrp="1"/>
          </p:cNvSpPr>
          <p:nvPr>
            <p:ph idx="1"/>
          </p:nvPr>
        </p:nvSpPr>
        <p:spPr>
          <a:xfrm>
            <a:off x="457200" y="1295400"/>
            <a:ext cx="8229600" cy="4525962"/>
          </a:xfrm>
        </p:spPr>
        <p:txBody>
          <a:bodyPr/>
          <a:lstStyle/>
          <a:p>
            <a:pPr marL="0" indent="0">
              <a:buFontTx/>
              <a:buNone/>
              <a:defRPr/>
            </a:pPr>
            <a:r>
              <a:rPr lang="en-US" altLang="en-US" b="1" dirty="0">
                <a:solidFill>
                  <a:schemeClr val="tx1"/>
                </a:solidFill>
              </a:rPr>
              <a:t>System attributes</a:t>
            </a:r>
            <a:r>
              <a:rPr lang="en-US" altLang="en-US" b="1" dirty="0">
                <a:solidFill>
                  <a:schemeClr val="tx1"/>
                </a:solidFill>
                <a:sym typeface="Wingdings" panose="05000000000000000000" pitchFamily="2" charset="2"/>
              </a:rPr>
              <a:t>Analysis Parameters</a:t>
            </a:r>
            <a:endParaRPr lang="en-US" altLang="en-US" b="1" dirty="0">
              <a:solidFill>
                <a:schemeClr val="tx1"/>
              </a:solidFill>
            </a:endParaRPr>
          </a:p>
          <a:p>
            <a:pPr>
              <a:defRPr/>
            </a:pPr>
            <a:r>
              <a:rPr lang="en-US" altLang="en-US" dirty="0">
                <a:solidFill>
                  <a:srgbClr val="FF0000"/>
                </a:solidFill>
              </a:rPr>
              <a:t>MAGIC MERV is the decryption key that opens the NCS analysis</a:t>
            </a:r>
          </a:p>
          <a:p>
            <a:pPr lvl="1">
              <a:defRPr/>
            </a:pPr>
            <a:r>
              <a:rPr lang="en-US" altLang="en-US" dirty="0"/>
              <a:t>Identify parameters that must be controlled</a:t>
            </a:r>
          </a:p>
          <a:p>
            <a:pPr lvl="1">
              <a:defRPr/>
            </a:pPr>
            <a:r>
              <a:rPr lang="en-US" altLang="en-US" dirty="0"/>
              <a:t>Understand how changes affect system reactivity</a:t>
            </a:r>
          </a:p>
          <a:p>
            <a:pPr lvl="1">
              <a:defRPr/>
            </a:pPr>
            <a:r>
              <a:rPr lang="en-US" altLang="en-US" dirty="0"/>
              <a:t>Determine limitations on those parameters</a:t>
            </a:r>
          </a:p>
          <a:p>
            <a:pPr lvl="1">
              <a:defRPr/>
            </a:pPr>
            <a:r>
              <a:rPr lang="en-US" altLang="en-US" dirty="0"/>
              <a:t>Meets intent of ANS-8.1 and -8.19 requirements and recommendations</a:t>
            </a:r>
          </a:p>
          <a:p>
            <a:pPr>
              <a:defRPr/>
            </a:pPr>
            <a:endParaRPr lang="en-US" altLang="en-US" dirty="0"/>
          </a:p>
          <a:p>
            <a:pPr>
              <a:defRPr/>
            </a:pPr>
            <a:endParaRPr lang="en-US" altLang="en-US" dirty="0"/>
          </a:p>
        </p:txBody>
      </p:sp>
      <p:sp>
        <p:nvSpPr>
          <p:cNvPr id="41988" name="Slide Number Placeholder 3">
            <a:extLst>
              <a:ext uri="{FF2B5EF4-FFF2-40B4-BE49-F238E27FC236}">
                <a16:creationId xmlns:a16="http://schemas.microsoft.com/office/drawing/2014/main" id="{DEA1EAFE-F3E4-4152-B68D-C616379EF8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EA36B9-6310-4B03-84FF-9CE2A047BAE4}" type="slidenum">
              <a:rPr lang="en-US" altLang="en-US" sz="1400" smtClean="0"/>
              <a:pPr>
                <a:spcBef>
                  <a:spcPct val="0"/>
                </a:spcBef>
                <a:buFontTx/>
                <a:buNone/>
              </a:pPr>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661FE6D-29C4-40C2-BD70-D064F38CA76F}"/>
              </a:ext>
            </a:extLst>
          </p:cNvPr>
          <p:cNvSpPr>
            <a:spLocks noGrp="1" noChangeArrowheads="1"/>
          </p:cNvSpPr>
          <p:nvPr>
            <p:ph type="title"/>
          </p:nvPr>
        </p:nvSpPr>
        <p:spPr/>
        <p:txBody>
          <a:bodyPr/>
          <a:lstStyle/>
          <a:p>
            <a:r>
              <a:rPr lang="en-US" altLang="en-US" dirty="0"/>
              <a:t>Establish Limits</a:t>
            </a:r>
          </a:p>
        </p:txBody>
      </p:sp>
      <p:sp>
        <p:nvSpPr>
          <p:cNvPr id="43011" name="Content Placeholder 2">
            <a:extLst>
              <a:ext uri="{FF2B5EF4-FFF2-40B4-BE49-F238E27FC236}">
                <a16:creationId xmlns:a16="http://schemas.microsoft.com/office/drawing/2014/main" id="{B7E446F1-CE35-468E-9AD3-7D16EDC3D9C5}"/>
              </a:ext>
            </a:extLst>
          </p:cNvPr>
          <p:cNvSpPr>
            <a:spLocks noGrp="1" noChangeArrowheads="1"/>
          </p:cNvSpPr>
          <p:nvPr>
            <p:ph idx="1"/>
          </p:nvPr>
        </p:nvSpPr>
        <p:spPr/>
        <p:txBody>
          <a:bodyPr/>
          <a:lstStyle/>
          <a:p>
            <a:r>
              <a:rPr lang="en-US" altLang="en-US" dirty="0"/>
              <a:t>Identify which parameter(s) need to be limited</a:t>
            </a:r>
          </a:p>
          <a:p>
            <a:pPr lvl="1"/>
            <a:r>
              <a:rPr lang="en-US" altLang="en-US" dirty="0"/>
              <a:t>The value of the limit</a:t>
            </a:r>
          </a:p>
          <a:p>
            <a:pPr lvl="1"/>
            <a:r>
              <a:rPr lang="en-US" altLang="en-US" dirty="0"/>
              <a:t>Limits must be within appropriate criteria for subcriticality (i.e. not exceed a subcritical limit or critical limit with margin applied)</a:t>
            </a:r>
          </a:p>
          <a:p>
            <a:pPr lvl="1"/>
            <a:r>
              <a:rPr lang="en-US" altLang="en-US" dirty="0"/>
              <a:t>Criteria for calculated </a:t>
            </a:r>
            <a:r>
              <a:rPr lang="en-US" altLang="en-US" dirty="0" err="1"/>
              <a:t>k</a:t>
            </a:r>
            <a:r>
              <a:rPr lang="en-US" altLang="en-US" baseline="-25000" dirty="0" err="1"/>
              <a:t>eff</a:t>
            </a:r>
            <a:r>
              <a:rPr lang="en-US" altLang="en-US" dirty="0"/>
              <a:t> derived from validation</a:t>
            </a:r>
          </a:p>
          <a:p>
            <a:endParaRPr lang="en-US" altLang="en-US" dirty="0"/>
          </a:p>
        </p:txBody>
      </p:sp>
      <p:sp>
        <p:nvSpPr>
          <p:cNvPr id="43012" name="Slide Number Placeholder 3">
            <a:extLst>
              <a:ext uri="{FF2B5EF4-FFF2-40B4-BE49-F238E27FC236}">
                <a16:creationId xmlns:a16="http://schemas.microsoft.com/office/drawing/2014/main" id="{8827CA69-5441-464D-9FA4-BECBC6F1DE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23BBB3-E919-46F2-BD27-177C9C908DFC}" type="slidenum">
              <a:rPr lang="en-US" altLang="en-US" sz="1400" smtClean="0"/>
              <a:pPr>
                <a:spcBef>
                  <a:spcPct val="0"/>
                </a:spcBef>
                <a:buFontTx/>
                <a:buNone/>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428F6F-D675-4660-96A9-62E011B0371B}" type="slidenum">
              <a:rPr lang="en-US" altLang="en-US" sz="1400" smtClean="0"/>
              <a:pPr>
                <a:spcBef>
                  <a:spcPct val="0"/>
                </a:spcBef>
                <a:buFontTx/>
                <a:buNone/>
              </a:pPr>
              <a:t>4</a:t>
            </a:fld>
            <a:endParaRPr lang="en-US" altLang="en-US" sz="1400"/>
          </a:p>
        </p:txBody>
      </p:sp>
      <p:sp>
        <p:nvSpPr>
          <p:cNvPr id="8195" name="Rectangle 3"/>
          <p:cNvSpPr>
            <a:spLocks noChangeArrowheads="1"/>
          </p:cNvSpPr>
          <p:nvPr/>
        </p:nvSpPr>
        <p:spPr bwMode="auto">
          <a:xfrm>
            <a:off x="685800" y="1182232"/>
            <a:ext cx="762317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solidFill>
                  <a:schemeClr val="accent1"/>
                </a:solidFill>
              </a:rPr>
              <a:t>ONE BASIC SAFETY CRITERION From ANSI/ANS-8.1 (§4.1.2) and -8.19 (§7.1), Process Analysis (PA)</a:t>
            </a:r>
          </a:p>
          <a:p>
            <a:pPr eaLnBrk="1" hangingPunct="1">
              <a:spcBef>
                <a:spcPct val="0"/>
              </a:spcBef>
              <a:buFontTx/>
              <a:buNone/>
            </a:pPr>
            <a:endParaRPr lang="en-US" altLang="en-US" sz="2600" b="1" dirty="0"/>
          </a:p>
          <a:p>
            <a:pPr eaLnBrk="1" hangingPunct="1">
              <a:spcBef>
                <a:spcPct val="0"/>
              </a:spcBef>
              <a:buFontTx/>
              <a:buNone/>
            </a:pPr>
            <a:endParaRPr lang="en-US" altLang="en-US" sz="2600" b="1" dirty="0"/>
          </a:p>
          <a:p>
            <a:pPr eaLnBrk="1" hangingPunct="1">
              <a:spcBef>
                <a:spcPct val="0"/>
              </a:spcBef>
              <a:buFontTx/>
              <a:buNone/>
            </a:pPr>
            <a:r>
              <a:rPr lang="en-US" altLang="en-US" sz="2600" i="1" dirty="0"/>
              <a:t>Before a new operation with fissionable material is begun, or before an existing operation is changed, it </a:t>
            </a:r>
            <a:r>
              <a:rPr lang="en-US" altLang="en-US" sz="2600" i="1" u="sng" dirty="0"/>
              <a:t>shall</a:t>
            </a:r>
            <a:r>
              <a:rPr lang="en-US" altLang="en-US" sz="2600" i="1" dirty="0"/>
              <a:t> be determined that the entire process will be subcritical under both normal and </a:t>
            </a:r>
            <a:r>
              <a:rPr lang="en-US" altLang="en-US" sz="2600" i="1" u="sng" dirty="0"/>
              <a:t>credible</a:t>
            </a:r>
            <a:r>
              <a:rPr lang="en-US" altLang="en-US" sz="2600" i="1" dirty="0"/>
              <a:t> abnormal conditions.</a:t>
            </a:r>
          </a:p>
          <a:p>
            <a:pPr eaLnBrk="1" hangingPunct="1">
              <a:spcBef>
                <a:spcPct val="0"/>
              </a:spcBef>
              <a:buFontTx/>
              <a:buNone/>
            </a:pPr>
            <a:endParaRPr lang="en-US" altLang="en-US" sz="2600" b="1" i="1" dirty="0"/>
          </a:p>
        </p:txBody>
      </p:sp>
    </p:spTree>
    <p:extLst>
      <p:ext uri="{BB962C8B-B14F-4D97-AF65-F5344CB8AC3E}">
        <p14:creationId xmlns:p14="http://schemas.microsoft.com/office/powerpoint/2010/main" val="1890839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3059038-5C26-4354-BC9A-88D854E2DDF0}"/>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3" name="Content Placeholder 2">
            <a:extLst>
              <a:ext uri="{FF2B5EF4-FFF2-40B4-BE49-F238E27FC236}">
                <a16:creationId xmlns:a16="http://schemas.microsoft.com/office/drawing/2014/main" id="{0A4EBD87-47A0-4513-B25D-632A009A1515}"/>
              </a:ext>
            </a:extLst>
          </p:cNvPr>
          <p:cNvSpPr>
            <a:spLocks noGrp="1"/>
          </p:cNvSpPr>
          <p:nvPr>
            <p:ph idx="1"/>
          </p:nvPr>
        </p:nvSpPr>
        <p:spPr/>
        <p:txBody>
          <a:bodyPr/>
          <a:lstStyle/>
          <a:p>
            <a:pPr marL="0" indent="0">
              <a:buFontTx/>
              <a:buNone/>
              <a:defRPr/>
            </a:pPr>
            <a:r>
              <a:rPr lang="en-US" b="1" dirty="0"/>
              <a:t>Translate parameter limits from analysis back to the physical state</a:t>
            </a:r>
          </a:p>
          <a:p>
            <a:pPr>
              <a:defRPr/>
            </a:pPr>
            <a:r>
              <a:rPr lang="en-US" altLang="en-US" dirty="0"/>
              <a:t>NCS requirements should be expressed using the same attributes by which the system is understood</a:t>
            </a:r>
          </a:p>
          <a:p>
            <a:pPr lvl="1">
              <a:defRPr/>
            </a:pPr>
            <a:r>
              <a:rPr lang="en-US" altLang="en-US" dirty="0"/>
              <a:t>physical attributes such as weight, temperature, pressure, concentrations, flow rates, layout, capacities, etc.</a:t>
            </a:r>
            <a:endParaRPr lang="en-US" dirty="0"/>
          </a:p>
        </p:txBody>
      </p:sp>
      <p:sp>
        <p:nvSpPr>
          <p:cNvPr id="44036" name="Slide Number Placeholder 3">
            <a:extLst>
              <a:ext uri="{FF2B5EF4-FFF2-40B4-BE49-F238E27FC236}">
                <a16:creationId xmlns:a16="http://schemas.microsoft.com/office/drawing/2014/main" id="{9B70872D-F3D5-4712-8A3D-E5FFD8319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2AB1D4-DCA7-43A9-9D64-8EAA2CB0D60F}" type="slidenum">
              <a:rPr lang="en-US" altLang="en-US" sz="1400" smtClean="0"/>
              <a:pPr>
                <a:spcBef>
                  <a:spcPct val="0"/>
                </a:spcBef>
                <a:buFontTx/>
                <a:buNone/>
              </a:pPr>
              <a:t>40</a:t>
            </a:fld>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3B721E1-0AC0-4B81-AA9A-8DC313EBB6C8}"/>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3" name="Content Placeholder 2">
            <a:extLst>
              <a:ext uri="{FF2B5EF4-FFF2-40B4-BE49-F238E27FC236}">
                <a16:creationId xmlns:a16="http://schemas.microsoft.com/office/drawing/2014/main" id="{8B5B854B-DEE3-43DA-8330-AA98D54E7C0A}"/>
              </a:ext>
            </a:extLst>
          </p:cNvPr>
          <p:cNvSpPr>
            <a:spLocks noGrp="1"/>
          </p:cNvSpPr>
          <p:nvPr>
            <p:ph idx="1"/>
          </p:nvPr>
        </p:nvSpPr>
        <p:spPr>
          <a:xfrm>
            <a:off x="304800" y="1143000"/>
            <a:ext cx="8534400" cy="5105400"/>
          </a:xfrm>
        </p:spPr>
        <p:txBody>
          <a:bodyPr/>
          <a:lstStyle/>
          <a:p>
            <a:pPr>
              <a:defRPr/>
            </a:pPr>
            <a:r>
              <a:rPr lang="en-US" dirty="0"/>
              <a:t>Three types of controls: 1) Passive engineered, 2) Active Engineered, 3) Administrative</a:t>
            </a:r>
          </a:p>
          <a:p>
            <a:pPr>
              <a:defRPr/>
            </a:pPr>
            <a:r>
              <a:rPr lang="en-US" dirty="0"/>
              <a:t>Passive Engineered: Reliance should be placed on equipment design where dimensions are limited </a:t>
            </a:r>
          </a:p>
          <a:p>
            <a:pPr lvl="1">
              <a:defRPr/>
            </a:pPr>
            <a:r>
              <a:rPr lang="en-US" dirty="0"/>
              <a:t>Most preferred per ANS-8.1</a:t>
            </a:r>
          </a:p>
          <a:p>
            <a:pPr lvl="1">
              <a:defRPr/>
            </a:pPr>
            <a:r>
              <a:rPr lang="en-US" dirty="0"/>
              <a:t>LA-2063, 1956</a:t>
            </a:r>
          </a:p>
          <a:p>
            <a:pPr marL="0" indent="0">
              <a:buFontTx/>
              <a:buNone/>
              <a:defRPr/>
            </a:pPr>
            <a:endParaRPr lang="en-US" dirty="0"/>
          </a:p>
        </p:txBody>
      </p:sp>
      <p:sp>
        <p:nvSpPr>
          <p:cNvPr id="45060" name="Slide Number Placeholder 3">
            <a:extLst>
              <a:ext uri="{FF2B5EF4-FFF2-40B4-BE49-F238E27FC236}">
                <a16:creationId xmlns:a16="http://schemas.microsoft.com/office/drawing/2014/main" id="{F20B16C3-BA5F-4A89-8256-5F6F8E5F71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315D96-470B-4012-8825-D775D2D15709}" type="slidenum">
              <a:rPr lang="en-US" altLang="en-US" sz="1400" smtClean="0"/>
              <a:pPr>
                <a:spcBef>
                  <a:spcPct val="0"/>
                </a:spcBef>
                <a:buFontTx/>
                <a:buNone/>
              </a:pPr>
              <a:t>41</a:t>
            </a:fld>
            <a:endParaRPr lang="en-US"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DF7FBCB-FBFB-4D6D-9E10-D9647EEDAB37}"/>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46083" name="Content Placeholder 2">
            <a:extLst>
              <a:ext uri="{FF2B5EF4-FFF2-40B4-BE49-F238E27FC236}">
                <a16:creationId xmlns:a16="http://schemas.microsoft.com/office/drawing/2014/main" id="{3C0668CC-2658-46A2-A99D-4B71CBB192EF}"/>
              </a:ext>
            </a:extLst>
          </p:cNvPr>
          <p:cNvSpPr>
            <a:spLocks noGrp="1" noChangeArrowheads="1"/>
          </p:cNvSpPr>
          <p:nvPr>
            <p:ph idx="1"/>
          </p:nvPr>
        </p:nvSpPr>
        <p:spPr/>
        <p:txBody>
          <a:bodyPr/>
          <a:lstStyle/>
          <a:p>
            <a:r>
              <a:rPr lang="en-US" altLang="en-US" dirty="0"/>
              <a:t>Active Engineered</a:t>
            </a:r>
          </a:p>
          <a:p>
            <a:pPr lvl="1"/>
            <a:r>
              <a:rPr lang="en-US" altLang="en-US" dirty="0"/>
              <a:t>Uranium solution concentration monitor</a:t>
            </a:r>
          </a:p>
          <a:p>
            <a:pPr lvl="2"/>
            <a:r>
              <a:rPr lang="en-US" altLang="en-US" dirty="0"/>
              <a:t>Programmed setpoint</a:t>
            </a:r>
          </a:p>
          <a:p>
            <a:pPr lvl="2"/>
            <a:r>
              <a:rPr lang="en-US" altLang="en-US" dirty="0"/>
              <a:t>Interlocked to stop flow if setpoint is exceeded</a:t>
            </a:r>
          </a:p>
          <a:p>
            <a:r>
              <a:rPr lang="en-US" altLang="en-US" dirty="0"/>
              <a:t>Administrative (least preferred)</a:t>
            </a:r>
          </a:p>
          <a:p>
            <a:pPr lvl="1"/>
            <a:r>
              <a:rPr lang="en-US" altLang="en-US" dirty="0"/>
              <a:t>Withdraw sample of solution</a:t>
            </a:r>
          </a:p>
          <a:p>
            <a:pPr lvl="1"/>
            <a:r>
              <a:rPr lang="en-US" altLang="en-US" dirty="0"/>
              <a:t>Analyze for concentration</a:t>
            </a:r>
          </a:p>
          <a:p>
            <a:r>
              <a:rPr lang="en-US" altLang="en-US" dirty="0">
                <a:solidFill>
                  <a:srgbClr val="FF0000"/>
                </a:solidFill>
              </a:rPr>
              <a:t>Be aware, administrative elements to maintaining engineered features</a:t>
            </a:r>
          </a:p>
          <a:p>
            <a:endParaRPr lang="en-US" altLang="en-US" dirty="0"/>
          </a:p>
        </p:txBody>
      </p:sp>
      <p:sp>
        <p:nvSpPr>
          <p:cNvPr id="46084" name="Slide Number Placeholder 3">
            <a:extLst>
              <a:ext uri="{FF2B5EF4-FFF2-40B4-BE49-F238E27FC236}">
                <a16:creationId xmlns:a16="http://schemas.microsoft.com/office/drawing/2014/main" id="{ED1B22E8-E361-434E-91DD-D43AB511A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9BBE43-3D96-4751-9842-64B669A1BA3A}" type="slidenum">
              <a:rPr lang="en-US" altLang="en-US" sz="1400" smtClean="0"/>
              <a:pPr>
                <a:spcBef>
                  <a:spcPct val="0"/>
                </a:spcBef>
                <a:buFontTx/>
                <a:buNone/>
              </a:pPr>
              <a:t>42</a:t>
            </a:fld>
            <a:endParaRPr lang="en-US"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D4B8765-7677-44CB-9D14-52E753FFDA0B}"/>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3" name="Content Placeholder 2">
            <a:extLst>
              <a:ext uri="{FF2B5EF4-FFF2-40B4-BE49-F238E27FC236}">
                <a16:creationId xmlns:a16="http://schemas.microsoft.com/office/drawing/2014/main" id="{14BDAB58-A372-47AF-A4B8-0A112A9C6110}"/>
              </a:ext>
            </a:extLst>
          </p:cNvPr>
          <p:cNvSpPr>
            <a:spLocks noGrp="1"/>
          </p:cNvSpPr>
          <p:nvPr>
            <p:ph idx="1"/>
          </p:nvPr>
        </p:nvSpPr>
        <p:spPr/>
        <p:txBody>
          <a:bodyPr>
            <a:normAutofit/>
          </a:bodyPr>
          <a:lstStyle/>
          <a:p>
            <a:pPr>
              <a:defRPr/>
            </a:pPr>
            <a:r>
              <a:rPr lang="en-US" dirty="0"/>
              <a:t>Avoid impractical controls (e.g. mass limit where no means to weigh material).  </a:t>
            </a:r>
          </a:p>
          <a:p>
            <a:pPr>
              <a:defRPr/>
            </a:pPr>
            <a:r>
              <a:rPr lang="en-US" dirty="0"/>
              <a:t>Do not avoid controls for non-safety pressures.  </a:t>
            </a:r>
          </a:p>
          <a:p>
            <a:pPr>
              <a:defRPr/>
            </a:pPr>
            <a:r>
              <a:rPr lang="en-US" dirty="0"/>
              <a:t>Do not bias the type of controls for expediency (e.g. admin over new design feature)</a:t>
            </a:r>
          </a:p>
          <a:p>
            <a:pPr>
              <a:defRPr/>
            </a:pPr>
            <a:r>
              <a:rPr lang="en-US" dirty="0"/>
              <a:t>Work with Operations counterparts to ensure the proposed requirements can be met</a:t>
            </a:r>
          </a:p>
          <a:p>
            <a:pPr marL="0" indent="0">
              <a:buFontTx/>
              <a:buNone/>
              <a:defRPr/>
            </a:pPr>
            <a:r>
              <a:rPr lang="en-US" b="1" dirty="0">
                <a:solidFill>
                  <a:srgbClr val="FF0000"/>
                </a:solidFill>
              </a:rPr>
              <a:t>If controls are not convenient to follow, they will very likely be violated!</a:t>
            </a:r>
          </a:p>
        </p:txBody>
      </p:sp>
      <p:sp>
        <p:nvSpPr>
          <p:cNvPr id="47108" name="Slide Number Placeholder 3">
            <a:extLst>
              <a:ext uri="{FF2B5EF4-FFF2-40B4-BE49-F238E27FC236}">
                <a16:creationId xmlns:a16="http://schemas.microsoft.com/office/drawing/2014/main" id="{1F2B34B5-C45A-4B0D-B5D0-9990A3CC76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7565CA-D3E0-4A9C-9877-B99381A6934D}" type="slidenum">
              <a:rPr lang="en-US" altLang="en-US" sz="1400" smtClean="0"/>
              <a:pPr>
                <a:spcBef>
                  <a:spcPct val="0"/>
                </a:spcBef>
                <a:buFontTx/>
                <a:buNone/>
              </a:pPr>
              <a:t>43</a:t>
            </a:fld>
            <a:endParaRPr lang="en-US"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BE3CF1C-7FDF-45D1-A7B6-A1EF1DF54689}"/>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48131" name="Content Placeholder 2">
            <a:extLst>
              <a:ext uri="{FF2B5EF4-FFF2-40B4-BE49-F238E27FC236}">
                <a16:creationId xmlns:a16="http://schemas.microsoft.com/office/drawing/2014/main" id="{C7C52684-607F-4AF1-9FB1-8D9FC1464443}"/>
              </a:ext>
            </a:extLst>
          </p:cNvPr>
          <p:cNvSpPr>
            <a:spLocks noGrp="1"/>
          </p:cNvSpPr>
          <p:nvPr>
            <p:ph idx="1"/>
          </p:nvPr>
        </p:nvSpPr>
        <p:spPr/>
        <p:txBody>
          <a:bodyPr/>
          <a:lstStyle/>
          <a:p>
            <a:pPr marL="0" indent="0">
              <a:buFontTx/>
              <a:buNone/>
              <a:defRPr/>
            </a:pPr>
            <a:r>
              <a:rPr lang="en-US" altLang="en-US" b="1" dirty="0"/>
              <a:t>Other Control Considerations</a:t>
            </a:r>
          </a:p>
          <a:p>
            <a:pPr>
              <a:defRPr/>
            </a:pPr>
            <a:r>
              <a:rPr lang="en-US" altLang="en-US" dirty="0"/>
              <a:t>Nature of the operation vs. NCS control</a:t>
            </a:r>
          </a:p>
          <a:p>
            <a:pPr lvl="1">
              <a:defRPr/>
            </a:pPr>
            <a:r>
              <a:rPr lang="en-US" altLang="en-US" dirty="0"/>
              <a:t>Chemical and physical properties of products</a:t>
            </a:r>
          </a:p>
          <a:p>
            <a:pPr lvl="1">
              <a:defRPr/>
            </a:pPr>
            <a:r>
              <a:rPr lang="en-US" altLang="en-US" dirty="0"/>
              <a:t>ANSI/ANS-8.1 allows for credit of “natural or credible course of events”</a:t>
            </a:r>
          </a:p>
          <a:p>
            <a:pPr lvl="1">
              <a:defRPr/>
            </a:pPr>
            <a:r>
              <a:rPr lang="en-US" altLang="en-US" dirty="0"/>
              <a:t>Examples: density of powder, H/X of material</a:t>
            </a:r>
          </a:p>
          <a:p>
            <a:pPr>
              <a:defRPr/>
            </a:pPr>
            <a:r>
              <a:rPr lang="en-US" altLang="en-US" dirty="0"/>
              <a:t>Need for independent verification</a:t>
            </a:r>
          </a:p>
          <a:p>
            <a:pPr lvl="1">
              <a:defRPr/>
            </a:pPr>
            <a:r>
              <a:rPr lang="en-US" altLang="en-US" dirty="0"/>
              <a:t>Compensate for sensitivity in the controlled parameter</a:t>
            </a:r>
          </a:p>
          <a:p>
            <a:pPr>
              <a:defRPr/>
            </a:pPr>
            <a:r>
              <a:rPr lang="en-US" altLang="en-US" dirty="0"/>
              <a:t>Ability to recognize control failure</a:t>
            </a:r>
          </a:p>
          <a:p>
            <a:pPr lvl="1">
              <a:defRPr/>
            </a:pPr>
            <a:r>
              <a:rPr lang="en-US" altLang="en-US" dirty="0"/>
              <a:t>Periodic surveillances</a:t>
            </a:r>
          </a:p>
          <a:p>
            <a:pPr lvl="1">
              <a:defRPr/>
            </a:pPr>
            <a:r>
              <a:rPr lang="en-US" altLang="en-US" dirty="0"/>
              <a:t>Verification before beginning operation</a:t>
            </a:r>
          </a:p>
          <a:p>
            <a:pPr lvl="1">
              <a:defRPr/>
            </a:pPr>
            <a:r>
              <a:rPr lang="en-US" altLang="en-US" dirty="0"/>
              <a:t>Not acceptable to remain unknown</a:t>
            </a:r>
          </a:p>
          <a:p>
            <a:pPr>
              <a:defRPr/>
            </a:pPr>
            <a:endParaRPr lang="en-US" altLang="en-US" dirty="0"/>
          </a:p>
        </p:txBody>
      </p:sp>
      <p:sp>
        <p:nvSpPr>
          <p:cNvPr id="48132" name="Slide Number Placeholder 3">
            <a:extLst>
              <a:ext uri="{FF2B5EF4-FFF2-40B4-BE49-F238E27FC236}">
                <a16:creationId xmlns:a16="http://schemas.microsoft.com/office/drawing/2014/main" id="{3212747C-3A73-4DE8-8EA9-48A12B7D87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452E7A-7834-4CAF-B72C-CA2B70CC8FB2}" type="slidenum">
              <a:rPr lang="en-US" altLang="en-US" sz="1400" smtClean="0"/>
              <a:pPr>
                <a:spcBef>
                  <a:spcPct val="0"/>
                </a:spcBef>
                <a:buFontTx/>
                <a:buNone/>
              </a:pPr>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6B1A331-4EC2-41FE-A06D-D7E0FC62F475}"/>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Establish Controls/Requirements</a:t>
            </a:r>
          </a:p>
        </p:txBody>
      </p:sp>
      <p:sp>
        <p:nvSpPr>
          <p:cNvPr id="49155" name="Content Placeholder 2">
            <a:extLst>
              <a:ext uri="{FF2B5EF4-FFF2-40B4-BE49-F238E27FC236}">
                <a16:creationId xmlns:a16="http://schemas.microsoft.com/office/drawing/2014/main" id="{4745DC31-5A65-4C07-88C3-B38D8E7CC844}"/>
              </a:ext>
            </a:extLst>
          </p:cNvPr>
          <p:cNvSpPr>
            <a:spLocks noGrp="1" noChangeArrowheads="1"/>
          </p:cNvSpPr>
          <p:nvPr>
            <p:ph idx="1"/>
          </p:nvPr>
        </p:nvSpPr>
        <p:spPr/>
        <p:txBody>
          <a:bodyPr/>
          <a:lstStyle/>
          <a:p>
            <a:r>
              <a:rPr lang="en-US" altLang="en-US" dirty="0"/>
              <a:t>Apply additional defense in depth controls where judged appropriate for risk management</a:t>
            </a:r>
          </a:p>
          <a:p>
            <a:pPr lvl="1"/>
            <a:r>
              <a:rPr lang="en-US" altLang="en-US" dirty="0"/>
              <a:t>Reduced operational limit where process does not require full allowance afforded by a subcritical limit</a:t>
            </a:r>
          </a:p>
          <a:p>
            <a:pPr lvl="1"/>
            <a:r>
              <a:rPr lang="en-US" altLang="en-US" dirty="0"/>
              <a:t>Use of nuclear poisons where practical (e.g. borosilicate glass equipment)</a:t>
            </a:r>
          </a:p>
          <a:p>
            <a:endParaRPr lang="en-US" altLang="en-US" dirty="0"/>
          </a:p>
        </p:txBody>
      </p:sp>
      <p:sp>
        <p:nvSpPr>
          <p:cNvPr id="49156" name="Slide Number Placeholder 3">
            <a:extLst>
              <a:ext uri="{FF2B5EF4-FFF2-40B4-BE49-F238E27FC236}">
                <a16:creationId xmlns:a16="http://schemas.microsoft.com/office/drawing/2014/main" id="{274CDBDA-B19C-4434-9113-6879D45634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40044D-FD9C-4021-8507-205F0C1B5A6D}" type="slidenum">
              <a:rPr lang="en-US" altLang="en-US" sz="1400" smtClean="0"/>
              <a:pPr>
                <a:spcBef>
                  <a:spcPct val="0"/>
                </a:spcBef>
                <a:buFontTx/>
                <a:buNone/>
              </a:pPr>
              <a:t>45</a:t>
            </a:fld>
            <a:endParaRPr lang="en-US" alt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id="{3C51AF3D-2CD6-4237-8B2C-E04A42C3910B}"/>
              </a:ext>
            </a:extLst>
          </p:cNvPr>
          <p:cNvSpPr>
            <a:spLocks noGrp="1" noChangeArrowheads="1"/>
          </p:cNvSpPr>
          <p:nvPr>
            <p:ph type="title"/>
          </p:nvPr>
        </p:nvSpPr>
        <p:spPr>
          <a:xfrm>
            <a:off x="457200" y="0"/>
            <a:ext cx="8229600" cy="1143000"/>
          </a:xfrm>
        </p:spPr>
        <p:txBody>
          <a:bodyPr/>
          <a:lstStyle/>
          <a:p>
            <a:r>
              <a:rPr lang="en-US" altLang="en-US"/>
              <a:t>Thoughts on Conservatism</a:t>
            </a:r>
          </a:p>
        </p:txBody>
      </p:sp>
      <p:sp>
        <p:nvSpPr>
          <p:cNvPr id="43011" name="Content Placeholder 3">
            <a:extLst>
              <a:ext uri="{FF2B5EF4-FFF2-40B4-BE49-F238E27FC236}">
                <a16:creationId xmlns:a16="http://schemas.microsoft.com/office/drawing/2014/main" id="{039F7926-024F-4258-A920-311BBD6E8C7F}"/>
              </a:ext>
            </a:extLst>
          </p:cNvPr>
          <p:cNvSpPr>
            <a:spLocks noGrp="1"/>
          </p:cNvSpPr>
          <p:nvPr>
            <p:ph idx="1"/>
          </p:nvPr>
        </p:nvSpPr>
        <p:spPr>
          <a:xfrm>
            <a:off x="457200" y="1295400"/>
            <a:ext cx="8229600" cy="4525963"/>
          </a:xfrm>
        </p:spPr>
        <p:txBody>
          <a:bodyPr/>
          <a:lstStyle/>
          <a:p>
            <a:pPr>
              <a:defRPr/>
            </a:pPr>
            <a:r>
              <a:rPr lang="en-US" altLang="en-US" dirty="0"/>
              <a:t>Include conservatism where feasible:</a:t>
            </a:r>
          </a:p>
          <a:p>
            <a:pPr lvl="1">
              <a:defRPr/>
            </a:pPr>
            <a:r>
              <a:rPr lang="en-US" altLang="en-US" dirty="0"/>
              <a:t>To account for real-world uncertainties.</a:t>
            </a:r>
          </a:p>
          <a:p>
            <a:pPr lvl="1">
              <a:defRPr/>
            </a:pPr>
            <a:r>
              <a:rPr lang="en-US" altLang="en-US" dirty="0"/>
              <a:t>To simplify modeling.</a:t>
            </a:r>
          </a:p>
          <a:p>
            <a:pPr lvl="1">
              <a:defRPr/>
            </a:pPr>
            <a:r>
              <a:rPr lang="en-US" altLang="en-US" dirty="0"/>
              <a:t>To meet facility/site safety policies (e.g. optimum moderation, full enrichment).</a:t>
            </a:r>
          </a:p>
          <a:p>
            <a:pPr>
              <a:defRPr/>
            </a:pPr>
            <a:r>
              <a:rPr lang="en-US" altLang="en-US" dirty="0"/>
              <a:t>Beware of unintended consequences:</a:t>
            </a:r>
          </a:p>
          <a:p>
            <a:pPr lvl="1">
              <a:defRPr/>
            </a:pPr>
            <a:r>
              <a:rPr lang="en-US" altLang="en-US" dirty="0"/>
              <a:t>May hinder operations, restrict productivity, or cause other safety problems.</a:t>
            </a:r>
          </a:p>
          <a:p>
            <a:pPr lvl="1">
              <a:defRPr/>
            </a:pPr>
            <a:r>
              <a:rPr lang="en-US" altLang="en-US" dirty="0"/>
              <a:t>May result in confusing requirements being imposed on operations personnel </a:t>
            </a:r>
          </a:p>
          <a:p>
            <a:pPr marL="171450" lvl="1" indent="0">
              <a:buNone/>
              <a:defRPr/>
            </a:pPr>
            <a:r>
              <a:rPr lang="en-US" altLang="en-US" b="1" dirty="0">
                <a:solidFill>
                  <a:srgbClr val="FF0000"/>
                </a:solidFill>
              </a:rPr>
              <a:t>  May encourage shortcuts</a:t>
            </a:r>
          </a:p>
          <a:p>
            <a:pPr>
              <a:defRPr/>
            </a:pPr>
            <a:endParaRPr lang="en-US" altLang="en-US" dirty="0"/>
          </a:p>
        </p:txBody>
      </p:sp>
      <p:sp>
        <p:nvSpPr>
          <p:cNvPr id="50180" name="Slide Number Placeholder 1">
            <a:extLst>
              <a:ext uri="{FF2B5EF4-FFF2-40B4-BE49-F238E27FC236}">
                <a16:creationId xmlns:a16="http://schemas.microsoft.com/office/drawing/2014/main" id="{8BF12BC8-0A32-48AD-8359-60E99A6D2D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B9EE40-3A5C-42B5-9273-65394A7A6790}" type="slidenum">
              <a:rPr lang="en-US" altLang="en-US" sz="1400" smtClean="0"/>
              <a:pPr>
                <a:spcBef>
                  <a:spcPct val="0"/>
                </a:spcBef>
                <a:buFontTx/>
                <a:buNone/>
              </a:pPr>
              <a:t>46</a:t>
            </a:fld>
            <a:endParaRPr lang="en-US"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236BE83-9CC0-4E8A-ADD7-D788721C0E51}"/>
              </a:ext>
            </a:extLst>
          </p:cNvPr>
          <p:cNvSpPr>
            <a:spLocks noGrp="1" noChangeArrowheads="1"/>
          </p:cNvSpPr>
          <p:nvPr>
            <p:ph type="title"/>
          </p:nvPr>
        </p:nvSpPr>
        <p:spPr/>
        <p:txBody>
          <a:bodyPr/>
          <a:lstStyle/>
          <a:p>
            <a:r>
              <a:rPr lang="en-US" altLang="en-US" dirty="0"/>
              <a:t>Acceptance by Users</a:t>
            </a:r>
          </a:p>
        </p:txBody>
      </p:sp>
      <p:sp>
        <p:nvSpPr>
          <p:cNvPr id="3" name="Content Placeholder 2">
            <a:extLst>
              <a:ext uri="{FF2B5EF4-FFF2-40B4-BE49-F238E27FC236}">
                <a16:creationId xmlns:a16="http://schemas.microsoft.com/office/drawing/2014/main" id="{E6C5B1A0-83F7-47D3-8490-C5953F9ACF1F}"/>
              </a:ext>
            </a:extLst>
          </p:cNvPr>
          <p:cNvSpPr>
            <a:spLocks noGrp="1"/>
          </p:cNvSpPr>
          <p:nvPr>
            <p:ph idx="1"/>
          </p:nvPr>
        </p:nvSpPr>
        <p:spPr/>
        <p:txBody>
          <a:bodyPr/>
          <a:lstStyle/>
          <a:p>
            <a:pPr marL="0" indent="0">
              <a:buFontTx/>
              <a:buNone/>
              <a:defRPr/>
            </a:pPr>
            <a:r>
              <a:rPr lang="en-US" b="1" dirty="0"/>
              <a:t>The operating organization is ultimately responsible for safety</a:t>
            </a:r>
          </a:p>
          <a:p>
            <a:pPr>
              <a:defRPr/>
            </a:pPr>
            <a:r>
              <a:rPr lang="en-US" dirty="0"/>
              <a:t>The NCS analyst must clearly explain the intent of the controls</a:t>
            </a:r>
          </a:p>
          <a:p>
            <a:pPr>
              <a:defRPr/>
            </a:pPr>
            <a:r>
              <a:rPr lang="en-US" dirty="0"/>
              <a:t>The operating organization must</a:t>
            </a:r>
          </a:p>
          <a:p>
            <a:pPr lvl="1">
              <a:defRPr/>
            </a:pPr>
            <a:r>
              <a:rPr lang="en-US" dirty="0"/>
              <a:t>Validate the controls can be met</a:t>
            </a:r>
          </a:p>
          <a:p>
            <a:pPr lvl="1">
              <a:defRPr/>
            </a:pPr>
            <a:r>
              <a:rPr lang="en-US" dirty="0"/>
              <a:t>Identify how controls will be implemented and maintained</a:t>
            </a:r>
          </a:p>
        </p:txBody>
      </p:sp>
      <p:sp>
        <p:nvSpPr>
          <p:cNvPr id="51204" name="Slide Number Placeholder 3">
            <a:extLst>
              <a:ext uri="{FF2B5EF4-FFF2-40B4-BE49-F238E27FC236}">
                <a16:creationId xmlns:a16="http://schemas.microsoft.com/office/drawing/2014/main" id="{EF2F1461-E0C4-4B80-8ACC-B811460544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CD92A2-5850-480D-A450-83F6AEB718B4}" type="slidenum">
              <a:rPr lang="en-US" altLang="en-US" sz="1400" smtClean="0"/>
              <a:pPr>
                <a:spcBef>
                  <a:spcPct val="0"/>
                </a:spcBef>
                <a:buFontTx/>
                <a:buNone/>
              </a:pPr>
              <a:t>47</a:t>
            </a:fld>
            <a:endParaRPr lang="en-US"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B413645-D2E2-4D30-AFFC-A1EB2533D633}"/>
              </a:ext>
            </a:extLst>
          </p:cNvPr>
          <p:cNvSpPr>
            <a:spLocks noGrp="1" noChangeArrowheads="1"/>
          </p:cNvSpPr>
          <p:nvPr>
            <p:ph type="title"/>
          </p:nvPr>
        </p:nvSpPr>
        <p:spPr>
          <a:noFill/>
          <a:ln>
            <a:noFill/>
          </a:ln>
        </p:spPr>
        <p:txBody>
          <a:bodyPr vert="horz" wrap="square" lIns="91440" tIns="45720" rIns="91440" bIns="0" numCol="1" anchor="b" anchorCtr="0" compatLnSpc="1">
            <a:prstTxWarp prst="textNoShape">
              <a:avLst/>
            </a:prstTxWarp>
          </a:bodyPr>
          <a:lstStyle/>
          <a:p>
            <a:r>
              <a:rPr lang="en-US" altLang="en-US" dirty="0"/>
              <a:t>Other Considerations for Evaluation</a:t>
            </a:r>
          </a:p>
        </p:txBody>
      </p:sp>
      <p:sp>
        <p:nvSpPr>
          <p:cNvPr id="52227" name="Content Placeholder 2">
            <a:extLst>
              <a:ext uri="{FF2B5EF4-FFF2-40B4-BE49-F238E27FC236}">
                <a16:creationId xmlns:a16="http://schemas.microsoft.com/office/drawing/2014/main" id="{DF0C2EFA-3185-44A0-ABEF-DF3849A6F59F}"/>
              </a:ext>
            </a:extLst>
          </p:cNvPr>
          <p:cNvSpPr>
            <a:spLocks noGrp="1" noChangeArrowheads="1"/>
          </p:cNvSpPr>
          <p:nvPr>
            <p:ph idx="1"/>
          </p:nvPr>
        </p:nvSpPr>
        <p:spPr/>
        <p:txBody>
          <a:bodyPr/>
          <a:lstStyle/>
          <a:p>
            <a:r>
              <a:rPr lang="en-US" altLang="en-US"/>
              <a:t>Criticality accident alarm system coverage</a:t>
            </a:r>
          </a:p>
          <a:p>
            <a:r>
              <a:rPr lang="en-US" altLang="en-US"/>
              <a:t>Access to references and supporting NCS calculations</a:t>
            </a:r>
          </a:p>
          <a:p>
            <a:r>
              <a:rPr lang="en-US" altLang="en-US"/>
              <a:t>Document control and record retention</a:t>
            </a:r>
          </a:p>
          <a:p>
            <a:r>
              <a:rPr lang="en-US" altLang="en-US"/>
              <a:t>Interface with regulatory oversight</a:t>
            </a:r>
          </a:p>
          <a:p>
            <a:r>
              <a:rPr lang="en-US" altLang="en-US"/>
              <a:t>Interface with facility safety documentation</a:t>
            </a:r>
          </a:p>
          <a:p>
            <a:pPr lvl="1"/>
            <a:r>
              <a:rPr lang="en-US" altLang="en-US"/>
              <a:t>Consistency with safety analysis</a:t>
            </a:r>
          </a:p>
          <a:p>
            <a:pPr lvl="1"/>
            <a:r>
              <a:rPr lang="en-US" altLang="en-US"/>
              <a:t>Elevation of NCS controls (i.e. ISAs or DSAs)</a:t>
            </a:r>
          </a:p>
          <a:p>
            <a:endParaRPr lang="en-US" altLang="en-US"/>
          </a:p>
        </p:txBody>
      </p:sp>
      <p:sp>
        <p:nvSpPr>
          <p:cNvPr id="52228" name="Slide Number Placeholder 3">
            <a:extLst>
              <a:ext uri="{FF2B5EF4-FFF2-40B4-BE49-F238E27FC236}">
                <a16:creationId xmlns:a16="http://schemas.microsoft.com/office/drawing/2014/main" id="{2ED86552-1B43-4C2E-AB21-57218FBA96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A4D5D3-5474-44FF-9306-D0EBBA98E9F6}" type="slidenum">
              <a:rPr lang="en-US" altLang="en-US" sz="1400" smtClean="0"/>
              <a:pPr>
                <a:spcBef>
                  <a:spcPct val="0"/>
                </a:spcBef>
                <a:buFontTx/>
                <a:buNone/>
              </a:pPr>
              <a:t>48</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Analysis (PA) Requirement</a:t>
            </a:r>
          </a:p>
        </p:txBody>
      </p:sp>
      <p:sp>
        <p:nvSpPr>
          <p:cNvPr id="4" name="Content Placeholder 3"/>
          <p:cNvSpPr>
            <a:spLocks noGrp="1"/>
          </p:cNvSpPr>
          <p:nvPr>
            <p:ph idx="1"/>
          </p:nvPr>
        </p:nvSpPr>
        <p:spPr/>
        <p:txBody>
          <a:bodyPr/>
          <a:lstStyle/>
          <a:p>
            <a:endParaRPr lang="en-US" dirty="0"/>
          </a:p>
          <a:p>
            <a:endParaRPr lang="en-US" dirty="0"/>
          </a:p>
          <a:p>
            <a:r>
              <a:rPr lang="en-US" dirty="0"/>
              <a:t>Abnormal conditions may include:</a:t>
            </a:r>
          </a:p>
          <a:p>
            <a:pPr lvl="1"/>
            <a:r>
              <a:rPr lang="en-US" dirty="0"/>
              <a:t>A change in shape or dimensions</a:t>
            </a:r>
          </a:p>
          <a:p>
            <a:pPr lvl="1"/>
            <a:r>
              <a:rPr lang="en-US" dirty="0"/>
              <a:t>Increase in mass of fissile material</a:t>
            </a:r>
          </a:p>
          <a:p>
            <a:pPr lvl="1"/>
            <a:r>
              <a:rPr lang="en-US" dirty="0"/>
              <a:t>A change in concentration of fissile material in solution</a:t>
            </a:r>
          </a:p>
          <a:p>
            <a:pPr lvl="1"/>
            <a:r>
              <a:rPr lang="en-US" dirty="0"/>
              <a:t>A reduction in the quantity of neutron absorber</a:t>
            </a:r>
          </a:p>
          <a:p>
            <a:pPr lvl="1"/>
            <a:r>
              <a:rPr lang="en-US" dirty="0"/>
              <a:t>An increase in reflection</a:t>
            </a:r>
          </a:p>
          <a:p>
            <a:pPr lvl="1"/>
            <a:r>
              <a:rPr lang="en-US" dirty="0"/>
              <a:t>An increase in interaction</a:t>
            </a:r>
          </a:p>
          <a:p>
            <a:pPr lvl="1"/>
            <a:r>
              <a:rPr lang="en-US" dirty="0"/>
              <a:t>Physiochemical condition changes (boiling, precipitation, significant temperature reduction from cryogenic fluids, etc.)</a:t>
            </a:r>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5</a:t>
            </a:fld>
            <a:endParaRPr lang="en-US" dirty="0"/>
          </a:p>
        </p:txBody>
      </p:sp>
      <p:sp>
        <p:nvSpPr>
          <p:cNvPr id="5" name="TextBox 4"/>
          <p:cNvSpPr txBox="1"/>
          <p:nvPr/>
        </p:nvSpPr>
        <p:spPr>
          <a:xfrm>
            <a:off x="533400" y="1066800"/>
            <a:ext cx="7848600" cy="707886"/>
          </a:xfrm>
          <a:prstGeom prst="rect">
            <a:avLst/>
          </a:prstGeom>
          <a:noFill/>
        </p:spPr>
        <p:txBody>
          <a:bodyPr wrap="square" rtlCol="0">
            <a:spAutoFit/>
          </a:bodyPr>
          <a:lstStyle/>
          <a:p>
            <a:r>
              <a:rPr lang="en-US" sz="2000" b="1" dirty="0">
                <a:solidFill>
                  <a:srgbClr val="FF0000"/>
                </a:solidFill>
              </a:rPr>
              <a:t>Process Conditions: “The identifying characteristics of a process that have an effect on nuclear criticality safety”</a:t>
            </a:r>
          </a:p>
        </p:txBody>
      </p:sp>
    </p:spTree>
    <p:extLst>
      <p:ext uri="{BB962C8B-B14F-4D97-AF65-F5344CB8AC3E}">
        <p14:creationId xmlns:p14="http://schemas.microsoft.com/office/powerpoint/2010/main" val="419928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Analysis Requirement</a:t>
            </a:r>
          </a:p>
        </p:txBody>
      </p:sp>
      <p:sp>
        <p:nvSpPr>
          <p:cNvPr id="5" name="Content Placeholder 4"/>
          <p:cNvSpPr>
            <a:spLocks noGrp="1"/>
          </p:cNvSpPr>
          <p:nvPr>
            <p:ph idx="1"/>
          </p:nvPr>
        </p:nvSpPr>
        <p:spPr/>
        <p:txBody>
          <a:bodyPr/>
          <a:lstStyle/>
          <a:p>
            <a:r>
              <a:rPr lang="en-US" dirty="0"/>
              <a:t>All credible abnormal conditions?</a:t>
            </a:r>
          </a:p>
          <a:p>
            <a:pPr lvl="1"/>
            <a:r>
              <a:rPr lang="en-US" altLang="en-US" dirty="0"/>
              <a:t>Identification of credible abnormal conditions is crucial</a:t>
            </a:r>
          </a:p>
          <a:p>
            <a:pPr lvl="1"/>
            <a:r>
              <a:rPr lang="en-US" altLang="en-US" dirty="0"/>
              <a:t>Be aware that no process criticality accident occurred as a result of an erroneous calculation; many occurred as a result of a fault pathway that was not previously identified</a:t>
            </a:r>
          </a:p>
          <a:p>
            <a:pPr lvl="1"/>
            <a:r>
              <a:rPr lang="en-US" altLang="en-US" dirty="0"/>
              <a:t>A thorough understanding of the process or activity is key to ensuring an adequate control set is developed</a:t>
            </a:r>
          </a:p>
          <a:p>
            <a:pPr lvl="1"/>
            <a:r>
              <a:rPr lang="en-US" altLang="en-US" dirty="0"/>
              <a:t>A defense in depth philosophy is needed for prevention of nuclear criticality accidents</a:t>
            </a:r>
          </a:p>
          <a:p>
            <a:pPr lvl="2"/>
            <a:r>
              <a:rPr lang="en-US" altLang="en-US" dirty="0"/>
              <a:t>More to follow on defense in depth</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6</a:t>
            </a:fld>
            <a:endParaRPr lang="en-US" dirty="0"/>
          </a:p>
        </p:txBody>
      </p:sp>
    </p:spTree>
    <p:extLst>
      <p:ext uri="{BB962C8B-B14F-4D97-AF65-F5344CB8AC3E}">
        <p14:creationId xmlns:p14="http://schemas.microsoft.com/office/powerpoint/2010/main" val="299284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186A03-8C30-4C12-B9C1-A763A2B236B8}" type="slidenum">
              <a:rPr lang="en-US" altLang="en-US" sz="1400" smtClean="0"/>
              <a:pPr>
                <a:spcBef>
                  <a:spcPct val="0"/>
                </a:spcBef>
                <a:buFontTx/>
                <a:buNone/>
              </a:pPr>
              <a:t>7</a:t>
            </a:fld>
            <a:endParaRPr lang="en-US" altLang="en-US" sz="1400"/>
          </a:p>
        </p:txBody>
      </p:sp>
      <p:sp>
        <p:nvSpPr>
          <p:cNvPr id="10243" name="Rectangle 2"/>
          <p:cNvSpPr>
            <a:spLocks noChangeArrowheads="1"/>
          </p:cNvSpPr>
          <p:nvPr/>
        </p:nvSpPr>
        <p:spPr bwMode="auto">
          <a:xfrm>
            <a:off x="838200" y="428625"/>
            <a:ext cx="75438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600" b="1" dirty="0"/>
          </a:p>
          <a:p>
            <a:pPr eaLnBrk="1" hangingPunct="1">
              <a:spcBef>
                <a:spcPct val="0"/>
              </a:spcBef>
              <a:buFontTx/>
              <a:buNone/>
            </a:pPr>
            <a:endParaRPr lang="en-US" altLang="en-US" sz="2600" b="1" dirty="0"/>
          </a:p>
          <a:p>
            <a:pPr eaLnBrk="1" hangingPunct="1">
              <a:spcBef>
                <a:spcPct val="0"/>
              </a:spcBef>
              <a:buFontTx/>
              <a:buNone/>
            </a:pPr>
            <a:r>
              <a:rPr lang="en-US" altLang="en-US" sz="2600" b="1" dirty="0">
                <a:solidFill>
                  <a:schemeClr val="accent1"/>
                </a:solidFill>
              </a:rPr>
              <a:t>NOTE: ANSI/ANS-8.1 does not define “credible” or other important terms</a:t>
            </a:r>
          </a:p>
          <a:p>
            <a:pPr eaLnBrk="1" hangingPunct="1">
              <a:spcBef>
                <a:spcPct val="0"/>
              </a:spcBef>
              <a:buFontTx/>
              <a:buNone/>
            </a:pPr>
            <a:endParaRPr lang="en-US" altLang="en-US" sz="2600" b="1" dirty="0"/>
          </a:p>
          <a:p>
            <a:pPr eaLnBrk="1" hangingPunct="1">
              <a:spcBef>
                <a:spcPct val="0"/>
              </a:spcBef>
              <a:buFontTx/>
              <a:buNone/>
            </a:pPr>
            <a:r>
              <a:rPr lang="en-US" altLang="en-US" sz="2600" dirty="0"/>
              <a:t>When ANSI standards use such terms without specific definition within the standard, the meaning of the terms is as defined by ordinary English usage (i.e., what Webster’s or other standard dictionary definitions state).</a:t>
            </a:r>
          </a:p>
          <a:p>
            <a:pPr eaLnBrk="1" hangingPunct="1">
              <a:spcBef>
                <a:spcPct val="0"/>
              </a:spcBef>
              <a:buFontTx/>
              <a:buNone/>
            </a:pPr>
            <a:endParaRPr lang="en-US" altLang="en-US" sz="2600" dirty="0"/>
          </a:p>
          <a:p>
            <a:pPr eaLnBrk="1" hangingPunct="1">
              <a:spcBef>
                <a:spcPct val="0"/>
              </a:spcBef>
              <a:buFontTx/>
              <a:buNone/>
            </a:pPr>
            <a:r>
              <a:rPr lang="en-US" altLang="en-US" sz="2600" dirty="0"/>
              <a:t>But “credible” is discussed in the new Appendix B…</a:t>
            </a:r>
          </a:p>
          <a:p>
            <a:pPr eaLnBrk="1" hangingPunct="1">
              <a:spcBef>
                <a:spcPct val="0"/>
              </a:spcBef>
              <a:buFontTx/>
              <a:buNone/>
            </a:pPr>
            <a:endParaRPr lang="en-US" altLang="en-US" sz="2600" b="1" dirty="0"/>
          </a:p>
        </p:txBody>
      </p:sp>
    </p:spTree>
    <p:extLst>
      <p:ext uri="{BB962C8B-B14F-4D97-AF65-F5344CB8AC3E}">
        <p14:creationId xmlns:p14="http://schemas.microsoft.com/office/powerpoint/2010/main" val="233813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Analysis Requirement</a:t>
            </a:r>
          </a:p>
        </p:txBody>
      </p:sp>
      <p:sp>
        <p:nvSpPr>
          <p:cNvPr id="5" name="Content Placeholder 4"/>
          <p:cNvSpPr>
            <a:spLocks noGrp="1"/>
          </p:cNvSpPr>
          <p:nvPr>
            <p:ph idx="1"/>
          </p:nvPr>
        </p:nvSpPr>
        <p:spPr/>
        <p:txBody>
          <a:bodyPr/>
          <a:lstStyle/>
          <a:p>
            <a:pPr>
              <a:defRPr/>
            </a:pPr>
            <a:r>
              <a:rPr lang="en-US" altLang="en-US" dirty="0"/>
              <a:t>How to apply credible?</a:t>
            </a:r>
            <a:endParaRPr lang="en-US" dirty="0"/>
          </a:p>
          <a:p>
            <a:pPr marL="342900" indent="-342900">
              <a:buFont typeface="Arial" panose="020B0604020202020204" pitchFamily="34" charset="0"/>
              <a:buChar char="•"/>
              <a:defRPr/>
            </a:pPr>
            <a:r>
              <a:rPr lang="en-US" b="0" dirty="0"/>
              <a:t>Reconciling “credible abnormal conditions” with “economic considerations” and “protection of operating personnel and the public” is part of applying the Process A analysis requirement</a:t>
            </a:r>
          </a:p>
          <a:p>
            <a:pPr lvl="2">
              <a:defRPr/>
            </a:pPr>
            <a:r>
              <a:rPr lang="en-US" dirty="0"/>
              <a:t>Cosmic impact?  Major earthquake?  Airplane crash?</a:t>
            </a:r>
          </a:p>
          <a:p>
            <a:pPr marL="342900" indent="-342900">
              <a:buFont typeface="Arial" panose="020B0604020202020204" pitchFamily="34" charset="0"/>
              <a:buChar char="•"/>
              <a:defRPr/>
            </a:pPr>
            <a:r>
              <a:rPr lang="en-US" b="0" dirty="0"/>
              <a:t>“…relies on the judgment of the key professionals…”</a:t>
            </a:r>
          </a:p>
          <a:p>
            <a:pPr marL="342900" indent="-342900">
              <a:buFont typeface="Arial" panose="020B0604020202020204" pitchFamily="34" charset="0"/>
              <a:buChar char="•"/>
              <a:defRPr/>
            </a:pPr>
            <a:r>
              <a:rPr lang="en-US" b="0" dirty="0"/>
              <a:t>“…can differ from process to process and site to site”</a:t>
            </a:r>
          </a:p>
          <a:p>
            <a:pPr marL="342900" indent="-342900">
              <a:buFont typeface="Arial" panose="020B0604020202020204" pitchFamily="34" charset="0"/>
              <a:buChar char="•"/>
              <a:defRPr/>
            </a:pPr>
            <a:r>
              <a:rPr lang="en-US" b="0" dirty="0"/>
              <a:t>“Elimination of all risk is not possible”</a:t>
            </a:r>
          </a:p>
          <a:p>
            <a:pPr marL="342900" indent="-342900">
              <a:buFont typeface="Arial" panose="020B0604020202020204" pitchFamily="34" charset="0"/>
              <a:buChar char="•"/>
              <a:defRPr/>
            </a:pPr>
            <a:r>
              <a:rPr lang="en-US" b="0" dirty="0"/>
              <a:t>Resources expended for NCS control should be commensurate with other hazards of similar consequences (paraphrased)</a:t>
            </a:r>
          </a:p>
          <a:p>
            <a:endParaRPr lang="en-US" dirty="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8</a:t>
            </a:fld>
            <a:endParaRPr lang="en-US" dirty="0"/>
          </a:p>
        </p:txBody>
      </p:sp>
    </p:spTree>
    <p:extLst>
      <p:ext uri="{BB962C8B-B14F-4D97-AF65-F5344CB8AC3E}">
        <p14:creationId xmlns:p14="http://schemas.microsoft.com/office/powerpoint/2010/main" val="20056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Analysis Requirement</a:t>
            </a:r>
          </a:p>
        </p:txBody>
      </p:sp>
      <p:sp>
        <p:nvSpPr>
          <p:cNvPr id="5" name="Content Placeholder 4"/>
          <p:cNvSpPr>
            <a:spLocks noGrp="1"/>
          </p:cNvSpPr>
          <p:nvPr>
            <p:ph idx="1"/>
          </p:nvPr>
        </p:nvSpPr>
        <p:spPr/>
        <p:txBody>
          <a:bodyPr/>
          <a:lstStyle/>
          <a:p>
            <a:r>
              <a:rPr lang="en-US" dirty="0"/>
              <a:t>To meet the Process Analysis requirement:</a:t>
            </a:r>
          </a:p>
          <a:p>
            <a:pPr marL="342900" indent="-342900">
              <a:buFont typeface="Arial" panose="020B0604020202020204" pitchFamily="34" charset="0"/>
              <a:buChar char="•"/>
            </a:pPr>
            <a:r>
              <a:rPr lang="en-US" altLang="en-US" b="0" dirty="0"/>
              <a:t>Combinations of upset conditions should be considered.  </a:t>
            </a:r>
          </a:p>
          <a:p>
            <a:pPr marL="685800" lvl="1" indent="-342900">
              <a:buFont typeface="Arial" panose="020B0604020202020204" pitchFamily="34" charset="0"/>
              <a:buChar char="•"/>
            </a:pPr>
            <a:r>
              <a:rPr lang="en-US" altLang="en-US" sz="2000" b="0" dirty="0"/>
              <a:t>Rarely does occurrence of a single upset condition yield a criticality scenario.  (Most criticality accidents result from multiple failures.)</a:t>
            </a:r>
          </a:p>
          <a:p>
            <a:pPr marL="685800" lvl="1" indent="-342900">
              <a:buFont typeface="Arial" panose="020B0604020202020204" pitchFamily="34" charset="0"/>
              <a:buChar char="•"/>
            </a:pPr>
            <a:r>
              <a:rPr lang="en-US" altLang="en-US" sz="2000" dirty="0"/>
              <a:t>However, one event might affect multiple process conditions</a:t>
            </a:r>
          </a:p>
          <a:p>
            <a:pPr marL="685800" lvl="1" indent="-342900">
              <a:buFont typeface="Arial" panose="020B0604020202020204" pitchFamily="34" charset="0"/>
              <a:buChar char="•"/>
            </a:pPr>
            <a:r>
              <a:rPr lang="en-US" altLang="en-US" sz="2000" dirty="0"/>
              <a:t>Examples: fire, violent chemical reactions, explosions, flood</a:t>
            </a:r>
            <a:endParaRPr lang="en-US" altLang="en-US" sz="2000" b="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9</a:t>
            </a:fld>
            <a:endParaRPr lang="en-US" dirty="0"/>
          </a:p>
        </p:txBody>
      </p:sp>
      <p:sp>
        <p:nvSpPr>
          <p:cNvPr id="3" name="TextBox 2"/>
          <p:cNvSpPr txBox="1"/>
          <p:nvPr/>
        </p:nvSpPr>
        <p:spPr>
          <a:xfrm>
            <a:off x="304800" y="4191000"/>
            <a:ext cx="8534400" cy="1200329"/>
          </a:xfrm>
          <a:prstGeom prst="rect">
            <a:avLst/>
          </a:prstGeom>
          <a:noFill/>
        </p:spPr>
        <p:txBody>
          <a:bodyPr wrap="square" rtlCol="0">
            <a:spAutoFit/>
          </a:bodyPr>
          <a:lstStyle/>
          <a:p>
            <a:r>
              <a:rPr lang="en-US" altLang="en-US" b="1" dirty="0">
                <a:solidFill>
                  <a:srgbClr val="FF0000"/>
                </a:solidFill>
              </a:rPr>
              <a:t>If the combination of multiple upset conditions is credible and presents the possibility of a criticality accident, then the operation being evaluated does not meet the basic safety criterion of ANS-8.1 4.1.2. </a:t>
            </a:r>
          </a:p>
          <a:p>
            <a:endParaRPr lang="en-US" dirty="0"/>
          </a:p>
        </p:txBody>
      </p:sp>
    </p:spTree>
    <p:extLst>
      <p:ext uri="{BB962C8B-B14F-4D97-AF65-F5344CB8AC3E}">
        <p14:creationId xmlns:p14="http://schemas.microsoft.com/office/powerpoint/2010/main" val="3672520922"/>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CNS_PPT_Template_INTERNAL_v01.potx</Template>
  <TotalTime>3782</TotalTime>
  <Words>2991</Words>
  <Application>Microsoft Office PowerPoint</Application>
  <PresentationFormat>On-screen Show (4:3)</PresentationFormat>
  <Paragraphs>505</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FrnkGothITC Bk BT</vt:lpstr>
      <vt:lpstr>Wingdings</vt:lpstr>
      <vt:lpstr>CNS_PPT_Template_INTERNAL_v01</vt:lpstr>
      <vt:lpstr>PowerPoint Presentation</vt:lpstr>
      <vt:lpstr>Outline</vt:lpstr>
      <vt:lpstr>Purposes of Criticality Safety Evaluations</vt:lpstr>
      <vt:lpstr>PowerPoint Presentation</vt:lpstr>
      <vt:lpstr>Process Analysis (PA) Requirement</vt:lpstr>
      <vt:lpstr>Process Analysis Requirement</vt:lpstr>
      <vt:lpstr>PowerPoint Presentation</vt:lpstr>
      <vt:lpstr>Process Analysis Requirement</vt:lpstr>
      <vt:lpstr>Process Analysis Requirement</vt:lpstr>
      <vt:lpstr>PowerPoint Presentation</vt:lpstr>
      <vt:lpstr>Double Contingency Principle (DCP)</vt:lpstr>
      <vt:lpstr>Double Contingency Principle</vt:lpstr>
      <vt:lpstr>Double Contingency Principle</vt:lpstr>
      <vt:lpstr>Double Contingency Principle</vt:lpstr>
      <vt:lpstr>DCP Historical Perspective</vt:lpstr>
      <vt:lpstr>DCP and Nuclear Parameters</vt:lpstr>
      <vt:lpstr>DCP and Nuclear Parameters</vt:lpstr>
      <vt:lpstr>My Perspective on DCP</vt:lpstr>
      <vt:lpstr>ANSI/ANS-8.19 Requirements</vt:lpstr>
      <vt:lpstr>ANSI/ANS-8.19 Recommendations</vt:lpstr>
      <vt:lpstr>Criticality Safety Evaluations (CSEs)</vt:lpstr>
      <vt:lpstr>PowerPoint Presentation</vt:lpstr>
      <vt:lpstr>Request for NCS Evaluation</vt:lpstr>
      <vt:lpstr>Understanding the Process/ Activity</vt:lpstr>
      <vt:lpstr>Understanding the Process/Activity</vt:lpstr>
      <vt:lpstr>Understanding the Process/Activity</vt:lpstr>
      <vt:lpstr>Understanding the Process/Activity</vt:lpstr>
      <vt:lpstr>Understanding the Process/Activity</vt:lpstr>
      <vt:lpstr>Understanding the Process/Activity</vt:lpstr>
      <vt:lpstr>Identify Normal Conditions</vt:lpstr>
      <vt:lpstr>Why is a “normal” condition analysis needed?</vt:lpstr>
      <vt:lpstr>Identify Contingent Conditions</vt:lpstr>
      <vt:lpstr>Identify Contingent Conditions</vt:lpstr>
      <vt:lpstr>Identify Contingent Conditions</vt:lpstr>
      <vt:lpstr>Evaluate Conditions</vt:lpstr>
      <vt:lpstr>Evaluate Conditions</vt:lpstr>
      <vt:lpstr>Evaluate Conditions</vt:lpstr>
      <vt:lpstr>Evaluate Conditions</vt:lpstr>
      <vt:lpstr>Establish Limits</vt:lpstr>
      <vt:lpstr>Establish Controls/Requirements</vt:lpstr>
      <vt:lpstr>Establish Controls/Requirements</vt:lpstr>
      <vt:lpstr>Establish Controls/Requirements</vt:lpstr>
      <vt:lpstr>Establish Controls/Requirements</vt:lpstr>
      <vt:lpstr>Establish Controls/Requirements</vt:lpstr>
      <vt:lpstr>Establish Controls/Requirements</vt:lpstr>
      <vt:lpstr>Thoughts on Conservatism</vt:lpstr>
      <vt:lpstr>Acceptance by Users</vt:lpstr>
      <vt:lpstr>Other Considerations for Evaluation</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Crye, Jason M</cp:lastModifiedBy>
  <cp:revision>92</cp:revision>
  <cp:lastPrinted>2020-10-15T11:39:56Z</cp:lastPrinted>
  <dcterms:created xsi:type="dcterms:W3CDTF">2014-06-03T17:16:06Z</dcterms:created>
  <dcterms:modified xsi:type="dcterms:W3CDTF">2020-10-15T12:27:58Z</dcterms:modified>
</cp:coreProperties>
</file>